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33"/>
  </p:notesMasterIdLst>
  <p:sldIdLst>
    <p:sldId id="318" r:id="rId4"/>
    <p:sldId id="370" r:id="rId5"/>
    <p:sldId id="257" r:id="rId6"/>
    <p:sldId id="396" r:id="rId7"/>
    <p:sldId id="397" r:id="rId8"/>
    <p:sldId id="400" r:id="rId9"/>
    <p:sldId id="401" r:id="rId10"/>
    <p:sldId id="402" r:id="rId11"/>
    <p:sldId id="403" r:id="rId12"/>
    <p:sldId id="407" r:id="rId13"/>
    <p:sldId id="404" r:id="rId14"/>
    <p:sldId id="406" r:id="rId15"/>
    <p:sldId id="398" r:id="rId16"/>
    <p:sldId id="405" r:id="rId17"/>
    <p:sldId id="358" r:id="rId18"/>
    <p:sldId id="288" r:id="rId19"/>
    <p:sldId id="296" r:id="rId20"/>
    <p:sldId id="297" r:id="rId21"/>
    <p:sldId id="258" r:id="rId22"/>
    <p:sldId id="289" r:id="rId23"/>
    <p:sldId id="304" r:id="rId24"/>
    <p:sldId id="283" r:id="rId25"/>
    <p:sldId id="265" r:id="rId26"/>
    <p:sldId id="361" r:id="rId27"/>
    <p:sldId id="364" r:id="rId28"/>
    <p:sldId id="372" r:id="rId29"/>
    <p:sldId id="373" r:id="rId30"/>
    <p:sldId id="275" r:id="rId31"/>
    <p:sldId id="317" r:id="rId32"/>
  </p:sldIdLst>
  <p:sldSz cx="12192000" cy="6858000"/>
  <p:notesSz cx="6858000" cy="9144000"/>
  <p:custDataLst>
    <p:tags r:id="rId3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C000"/>
    <a:srgbClr val="FFFFCC"/>
    <a:srgbClr val="108200"/>
    <a:srgbClr val="0FC6DB"/>
    <a:srgbClr val="CC66FF"/>
    <a:srgbClr val="CC00FF"/>
    <a:srgbClr val="06538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88" d="100"/>
          <a:sy n="88" d="100"/>
        </p:scale>
        <p:origin x="546" y="96"/>
      </p:cViewPr>
      <p:guideLst>
        <p:guide orient="horz" pos="2160"/>
        <p:guide pos="382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gs" Target="tags/tag5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AE539AE-CACA-4098-B579-B46CFB558C5E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78E1D6B4-CC91-4382-BDDC-6633874475E0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DB92B-4A0F-48B3-A63B-1692A01F49BD}" type="datetimeFigureOut">
              <a:rPr lang="zh-CN" altLang="en-US" smtClean="0"/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605F-C3C0-4C90-8975-C75C2F5A5A5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C73B4-FEFC-4B28-9A3F-00CC66FDAAAB}" type="datetimeFigureOut">
              <a:rPr lang="zh-CN" altLang="en-US" smtClean="0"/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D40BB-D603-474C-BD71-FBDB1834241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4DA0A-FFED-4F36-896D-C3430F3D4DD4}" type="datetimeFigureOut">
              <a:rPr lang="zh-CN" altLang="en-US" smtClean="0"/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E621-A1AB-4DCA-ABE5-330ADA9834E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241E39-5428-43C6-B14D-1D51C1A2A354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1DE430-15F3-40AE-8617-0E837AED32B0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EF4AEF-E215-445C-86E7-896B9244DF83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EC9B11-F541-4E5A-9E6B-374486CF8D8D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FF71F6-9C34-4D0F-B969-AA975CEA0858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A02180-4CCB-4A6E-8665-2E209A9F06BC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1911D1-3452-4153-BB9F-38A14AB1B6EA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327A1-3713-470C-AAE1-88CF31B7061C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F4A65-ED6E-4BD4-8F2D-2622D429D0CC}" type="datetimeFigureOut">
              <a:rPr lang="zh-CN" altLang="en-US" smtClean="0"/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B8A9-E46D-43E9-B66F-A226311647A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651560-DB1A-49C7-8B26-32FDABC4FF6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5B2CF3-A3B9-4E8B-B5AB-E606FE4F09CD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4A7208-3FB9-4C74-AA1F-A16ABB1E4503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0663-E42D-4CE8-A4B0-125A36FE1216}" type="datetimeFigureOut">
              <a:rPr lang="zh-CN" altLang="en-US" smtClean="0"/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7E80-C443-4680-A26E-516099FB463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36E52-C1DA-4EEC-885B-E291F9104F29}" type="datetimeFigureOut">
              <a:rPr lang="zh-CN" altLang="en-US" smtClean="0"/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A8D-DF4C-43D4-8AEE-5C62A2F0FD4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2C16-DBDB-4268-8C1F-D6B821B0255A}" type="datetimeFigureOut">
              <a:rPr lang="zh-CN" altLang="en-US" smtClean="0"/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C844D-43FF-43E7-9F06-625FA844B50B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5DE9-D9A7-474F-9B35-D6AC371259A4}" type="datetimeFigureOut">
              <a:rPr lang="zh-CN" altLang="en-US" smtClean="0"/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6A99-DF93-4154-A31E-BA79D4C7A708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35F6-66DB-455F-A2D0-2EFB9045FF25}" type="datetimeFigureOut">
              <a:rPr lang="zh-CN" altLang="en-US" smtClean="0"/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FC073-00CC-441D-A5A1-0B39C2B5398D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9DFD6-9EF1-4776-9ECA-8EC319F98DDE}" type="datetimeFigureOut">
              <a:rPr lang="zh-CN" altLang="en-US" smtClean="0"/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FB39-6C55-42AE-8B3A-B6B740F16515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B995-9074-4B93-B712-D58F28A24A88}" type="datetimeFigureOut">
              <a:rPr lang="zh-CN" altLang="en-US" smtClean="0"/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6BEE-81EE-4D90-A873-0D36AB0C9B05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FC3C0-E5E8-407B-80D5-C3646B5F5AD5}" type="datetimeFigureOut">
              <a:rPr lang="zh-CN" altLang="en-US" smtClean="0"/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77DFF-E7E7-4B7F-B9C8-012209A91286}" type="slidenum">
              <a:rPr lang="zh-CN" altLang="en-US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fld id="{ED8A8F4F-B76A-437F-9253-0A624402814A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split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media" Target="../media/media3.mp3"/><Relationship Id="rId4" Type="http://schemas.openxmlformats.org/officeDocument/2006/relationships/audio" Target="../media/media3.mp3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1" Type="http://schemas.openxmlformats.org/officeDocument/2006/relationships/image" Target="../media/image5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1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microsoft.com/office/2007/relationships/media" Target="../media/media1.mp3"/><Relationship Id="rId7" Type="http://schemas.openxmlformats.org/officeDocument/2006/relationships/audio" Target="../media/media1.mp3"/><Relationship Id="rId6" Type="http://schemas.openxmlformats.org/officeDocument/2006/relationships/image" Target="../media/image14.png"/><Relationship Id="rId5" Type="http://schemas.openxmlformats.org/officeDocument/2006/relationships/image" Target="../media/image11.jpeg"/><Relationship Id="rId4" Type="http://schemas.openxmlformats.org/officeDocument/2006/relationships/image" Target="../media/image13.pn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16.pn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WordArt 2"/>
          <p:cNvSpPr>
            <a:spLocks noChangeArrowheads="1" noChangeShapeType="1" noTextEdit="1"/>
          </p:cNvSpPr>
          <p:nvPr/>
        </p:nvSpPr>
        <p:spPr bwMode="auto">
          <a:xfrm>
            <a:off x="7896225" y="836614"/>
            <a:ext cx="2520950" cy="9366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>
                <a:ln w="9525">
                  <a:solidFill>
                    <a:srgbClr val="000000"/>
                  </a:solidFill>
                  <a:round/>
                </a:ln>
                <a:solidFill>
                  <a:srgbClr val="FFFFFF"/>
                </a:solidFill>
                <a:cs typeface="Arial" panose="020B0604020202020204" pitchFamily="34" charset="0"/>
              </a:rPr>
              <a:t>Unit 7</a:t>
            </a:r>
            <a:endParaRPr lang="zh-CN" altLang="en-US" sz="3600" b="1" kern="10">
              <a:ln w="9525">
                <a:solidFill>
                  <a:srgbClr val="000000"/>
                </a:solidFill>
                <a:round/>
              </a:ln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1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3" t="5180" r="4688" b="60287"/>
          <a:stretch>
            <a:fillRect/>
          </a:stretch>
        </p:blipFill>
        <p:spPr bwMode="auto">
          <a:xfrm>
            <a:off x="6248400" y="2133600"/>
            <a:ext cx="42672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51" name="Picture 3" descr="1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6" t="32230" r="46875" b="21330"/>
          <a:stretch>
            <a:fillRect/>
          </a:stretch>
        </p:blipFill>
        <p:spPr bwMode="auto">
          <a:xfrm>
            <a:off x="1676400" y="533400"/>
            <a:ext cx="4421188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52" name="Picture 4" descr="1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t="78273" r="48438" b="5612"/>
          <a:stretch>
            <a:fillRect/>
          </a:stretch>
        </p:blipFill>
        <p:spPr bwMode="auto">
          <a:xfrm>
            <a:off x="6400800" y="152400"/>
            <a:ext cx="41148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53" name="Text Box 5"/>
          <p:cNvSpPr txBox="1">
            <a:spLocks noChangeArrowheads="1"/>
          </p:cNvSpPr>
          <p:nvPr/>
        </p:nvSpPr>
        <p:spPr bwMode="auto">
          <a:xfrm>
            <a:off x="2057400" y="152400"/>
            <a:ext cx="495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b="1">
                <a:solidFill>
                  <a:srgbClr val="CC00FF"/>
                </a:solidFill>
              </a:rPr>
              <a:t>听力原文</a:t>
            </a:r>
            <a:endParaRPr lang="zh-CN" altLang="en-US" sz="3600" b="1">
              <a:solidFill>
                <a:srgbClr val="CC00FF"/>
              </a:solidFill>
            </a:endParaRPr>
          </a:p>
        </p:txBody>
      </p:sp>
      <p:sp>
        <p:nvSpPr>
          <p:cNvPr id="104454" name="Line 6"/>
          <p:cNvSpPr>
            <a:spLocks noChangeShapeType="1"/>
          </p:cNvSpPr>
          <p:nvPr/>
        </p:nvSpPr>
        <p:spPr bwMode="auto">
          <a:xfrm>
            <a:off x="2639695" y="2430780"/>
            <a:ext cx="1000760" cy="825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4455" name="Picture 7" descr="花边０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020" y="793750"/>
            <a:ext cx="3714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56" name="Line 8"/>
          <p:cNvSpPr>
            <a:spLocks noChangeShapeType="1"/>
          </p:cNvSpPr>
          <p:nvPr/>
        </p:nvSpPr>
        <p:spPr bwMode="auto">
          <a:xfrm>
            <a:off x="2514600" y="3200400"/>
            <a:ext cx="1828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457" name="Oval 9"/>
          <p:cNvSpPr>
            <a:spLocks noChangeArrowheads="1"/>
          </p:cNvSpPr>
          <p:nvPr/>
        </p:nvSpPr>
        <p:spPr bwMode="auto">
          <a:xfrm>
            <a:off x="3352800" y="2514600"/>
            <a:ext cx="381000" cy="304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458" name="Line 10"/>
          <p:cNvSpPr>
            <a:spLocks noChangeShapeType="1"/>
          </p:cNvSpPr>
          <p:nvPr/>
        </p:nvSpPr>
        <p:spPr bwMode="auto">
          <a:xfrm flipV="1">
            <a:off x="3969385" y="5229860"/>
            <a:ext cx="1291590" cy="1206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459" name="Oval 11"/>
          <p:cNvSpPr>
            <a:spLocks noChangeArrowheads="1"/>
          </p:cNvSpPr>
          <p:nvPr/>
        </p:nvSpPr>
        <p:spPr bwMode="auto">
          <a:xfrm>
            <a:off x="2971800" y="3581400"/>
            <a:ext cx="533400" cy="2286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460" name="Line 12"/>
          <p:cNvSpPr>
            <a:spLocks noChangeShapeType="1"/>
          </p:cNvSpPr>
          <p:nvPr/>
        </p:nvSpPr>
        <p:spPr bwMode="auto">
          <a:xfrm>
            <a:off x="2496185" y="5535295"/>
            <a:ext cx="814705" cy="2794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461" name="Line 13"/>
          <p:cNvSpPr>
            <a:spLocks noChangeShapeType="1"/>
          </p:cNvSpPr>
          <p:nvPr/>
        </p:nvSpPr>
        <p:spPr bwMode="auto">
          <a:xfrm flipV="1">
            <a:off x="7176135" y="1524635"/>
            <a:ext cx="913130" cy="31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462" name="Oval 14"/>
          <p:cNvSpPr>
            <a:spLocks noChangeArrowheads="1"/>
          </p:cNvSpPr>
          <p:nvPr/>
        </p:nvSpPr>
        <p:spPr bwMode="auto">
          <a:xfrm>
            <a:off x="4724400" y="3581400"/>
            <a:ext cx="304800" cy="2286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463" name="Line 15"/>
          <p:cNvSpPr>
            <a:spLocks noChangeShapeType="1"/>
          </p:cNvSpPr>
          <p:nvPr/>
        </p:nvSpPr>
        <p:spPr bwMode="auto">
          <a:xfrm>
            <a:off x="9708515" y="1524000"/>
            <a:ext cx="349885" cy="63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464" name="Line 16"/>
          <p:cNvSpPr>
            <a:spLocks noChangeShapeType="1"/>
          </p:cNvSpPr>
          <p:nvPr/>
        </p:nvSpPr>
        <p:spPr bwMode="auto">
          <a:xfrm>
            <a:off x="7162800" y="1828800"/>
            <a:ext cx="1066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465" name="Oval 17"/>
          <p:cNvSpPr>
            <a:spLocks noChangeArrowheads="1"/>
          </p:cNvSpPr>
          <p:nvPr/>
        </p:nvSpPr>
        <p:spPr bwMode="auto">
          <a:xfrm>
            <a:off x="8382000" y="1219200"/>
            <a:ext cx="533400" cy="304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466" name="Line 18"/>
          <p:cNvSpPr>
            <a:spLocks noChangeShapeType="1"/>
          </p:cNvSpPr>
          <p:nvPr/>
        </p:nvSpPr>
        <p:spPr bwMode="auto">
          <a:xfrm flipV="1">
            <a:off x="8040370" y="2205355"/>
            <a:ext cx="646430" cy="952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467" name="Oval 19"/>
          <p:cNvSpPr>
            <a:spLocks noChangeArrowheads="1"/>
          </p:cNvSpPr>
          <p:nvPr/>
        </p:nvSpPr>
        <p:spPr bwMode="auto">
          <a:xfrm>
            <a:off x="7620000" y="2971800"/>
            <a:ext cx="457200" cy="2286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468" name="Line 20"/>
          <p:cNvSpPr>
            <a:spLocks noChangeShapeType="1"/>
          </p:cNvSpPr>
          <p:nvPr/>
        </p:nvSpPr>
        <p:spPr bwMode="auto">
          <a:xfrm flipV="1">
            <a:off x="7848600" y="2565400"/>
            <a:ext cx="2240280" cy="4572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469" name="Oval 21"/>
          <p:cNvSpPr>
            <a:spLocks noChangeArrowheads="1"/>
          </p:cNvSpPr>
          <p:nvPr/>
        </p:nvSpPr>
        <p:spPr bwMode="auto">
          <a:xfrm>
            <a:off x="8229600" y="4343400"/>
            <a:ext cx="457200" cy="2286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470" name="Line 22"/>
          <p:cNvSpPr>
            <a:spLocks noChangeShapeType="1"/>
          </p:cNvSpPr>
          <p:nvPr/>
        </p:nvSpPr>
        <p:spPr bwMode="auto">
          <a:xfrm>
            <a:off x="8256270" y="4940935"/>
            <a:ext cx="17526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472" name="Oval 24"/>
          <p:cNvSpPr>
            <a:spLocks noChangeArrowheads="1"/>
          </p:cNvSpPr>
          <p:nvPr/>
        </p:nvSpPr>
        <p:spPr bwMode="auto">
          <a:xfrm>
            <a:off x="8610600" y="5029200"/>
            <a:ext cx="457200" cy="2286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474" name="Oval 26"/>
          <p:cNvSpPr>
            <a:spLocks noChangeArrowheads="1"/>
          </p:cNvSpPr>
          <p:nvPr/>
        </p:nvSpPr>
        <p:spPr bwMode="auto">
          <a:xfrm>
            <a:off x="7239000" y="6400800"/>
            <a:ext cx="533400" cy="2286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" name="Section B 1c 截取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64" y="395367"/>
            <a:ext cx="978126" cy="978126"/>
          </a:xfrm>
          <a:prstGeom prst="rect">
            <a:avLst/>
          </a:prstGeom>
        </p:spPr>
      </p:pic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5087620" y="2827020"/>
            <a:ext cx="644525" cy="63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Text Box 3"/>
          <p:cNvSpPr txBox="1">
            <a:spLocks noChangeArrowheads="1"/>
          </p:cNvSpPr>
          <p:nvPr/>
        </p:nvSpPr>
        <p:spPr bwMode="auto">
          <a:xfrm>
            <a:off x="846493" y="1345523"/>
            <a:ext cx="10506091" cy="481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5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3200" b="1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Ten years ago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, Joe lived with his parents in a </a:t>
            </a:r>
            <a:r>
              <a:rPr kumimoji="1" lang="en-US" altLang="zh-CN" sz="3200" b="1" dirty="0" smtClean="0">
                <a:latin typeface="Times New Roman" panose="02020603050405020304" pitchFamily="18" charset="0"/>
              </a:rPr>
              <a:t>________ in 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the country.</a:t>
            </a:r>
            <a:r>
              <a:rPr kumimoji="1" lang="en-US" altLang="zh-CN" sz="32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He took </a:t>
            </a:r>
            <a:r>
              <a:rPr kumimoji="1" lang="en-US" altLang="zh-CN" sz="3200" b="1" dirty="0" smtClean="0">
                <a:latin typeface="Times New Roman" panose="02020603050405020304" pitchFamily="18" charset="0"/>
              </a:rPr>
              <a:t>_________ to 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school.</a:t>
            </a:r>
            <a:endParaRPr kumimoji="1" lang="en-US" altLang="zh-CN" sz="32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3200" b="1" dirty="0">
                <a:latin typeface="Times New Roman" panose="02020603050405020304" pitchFamily="18" charset="0"/>
              </a:rPr>
              <a:t>   </a:t>
            </a:r>
            <a:r>
              <a:rPr kumimoji="1"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Now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 Joe lives in an </a:t>
            </a:r>
            <a:r>
              <a:rPr kumimoji="1" lang="en-US" altLang="zh-CN" sz="3200" b="1" dirty="0" smtClean="0">
                <a:latin typeface="Times New Roman" panose="02020603050405020304" pitchFamily="18" charset="0"/>
              </a:rPr>
              <a:t>__________ in </a:t>
            </a:r>
            <a:r>
              <a:rPr kumimoji="1" lang="en-US" altLang="zh-CN" sz="3200" b="1" dirty="0" err="1">
                <a:latin typeface="Times New Roman" panose="02020603050405020304" pitchFamily="18" charset="0"/>
              </a:rPr>
              <a:t>Highville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 and works near </a:t>
            </a:r>
            <a:r>
              <a:rPr kumimoji="1" lang="en-US" altLang="zh-CN" sz="3200" b="1" dirty="0" smtClean="0">
                <a:latin typeface="Times New Roman" panose="02020603050405020304" pitchFamily="18" charset="0"/>
              </a:rPr>
              <a:t>there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. He is </a:t>
            </a:r>
            <a:r>
              <a:rPr kumimoji="1" lang="en-US" altLang="zh-CN" sz="3200" b="1" dirty="0" smtClean="0">
                <a:latin typeface="Times New Roman" panose="02020603050405020304" pitchFamily="18" charset="0"/>
              </a:rPr>
              <a:t>a ___________ ____________. 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He thinks it’s kind </a:t>
            </a:r>
            <a:r>
              <a:rPr kumimoji="1" lang="en-US" altLang="zh-CN" sz="3200" b="1" dirty="0" smtClean="0">
                <a:latin typeface="Times New Roman" panose="02020603050405020304" pitchFamily="18" charset="0"/>
              </a:rPr>
              <a:t>of _______.</a:t>
            </a:r>
            <a:r>
              <a:rPr kumimoji="1" lang="en-US" altLang="zh-CN" sz="3200" dirty="0" smtClean="0">
                <a:latin typeface="Times New Roman" panose="02020603050405020304" pitchFamily="18" charset="0"/>
              </a:rPr>
              <a:t> </a:t>
            </a:r>
            <a:endParaRPr kumimoji="1" lang="en-US" altLang="zh-CN" sz="3200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3200" b="1" dirty="0">
                <a:latin typeface="Times New Roman" panose="02020603050405020304" pitchFamily="18" charset="0"/>
              </a:rPr>
              <a:t>   </a:t>
            </a:r>
            <a:r>
              <a:rPr kumimoji="1"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In ten years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, Joe thinks he will be an </a:t>
            </a:r>
            <a:r>
              <a:rPr kumimoji="1" lang="en-US" altLang="zh-CN" sz="3200" b="1" dirty="0" smtClean="0">
                <a:latin typeface="Times New Roman" panose="02020603050405020304" pitchFamily="18" charset="0"/>
              </a:rPr>
              <a:t>__________. 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He will fly ________ to the moon.</a:t>
            </a:r>
            <a:r>
              <a:rPr kumimoji="1" lang="en-US" altLang="zh-CN" sz="32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And he will live on a </a:t>
            </a:r>
            <a:r>
              <a:rPr kumimoji="1" lang="en-US" altLang="zh-CN" sz="3200" b="1" dirty="0" smtClean="0">
                <a:latin typeface="Times New Roman" panose="02020603050405020304" pitchFamily="18" charset="0"/>
              </a:rPr>
              <a:t>_________ _________.</a:t>
            </a:r>
            <a:endParaRPr kumimoji="1"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4583832" y="1880726"/>
            <a:ext cx="1727423" cy="82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20000"/>
              </a:lnSpc>
            </a:pP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 train</a:t>
            </a:r>
            <a:endParaRPr lang="en-US" altLang="zh-CN" sz="32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28758" y="2461832"/>
            <a:ext cx="2029723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apartment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336360" y="1345523"/>
            <a:ext cx="1188146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house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39816" y="3087907"/>
            <a:ext cx="5020223" cy="631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computer     programmer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52184" y="4286379"/>
            <a:ext cx="1863587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astronaut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59496" y="4873915"/>
            <a:ext cx="1454822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rockets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22974" y="4844946"/>
            <a:ext cx="10153128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                                                                                space </a:t>
            </a:r>
            <a:endParaRPr kumimoji="1" lang="en-US" altLang="zh-CN" sz="3200" b="1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station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842464" y="556300"/>
            <a:ext cx="6677025" cy="82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3200" b="1" dirty="0">
                <a:solidFill>
                  <a:srgbClr val="0000FF"/>
                </a:solidFill>
                <a:cs typeface="Arial" panose="020B0604020202020204" pitchFamily="34" charset="0"/>
              </a:rPr>
              <a:t>Try to retell the conversation</a:t>
            </a:r>
            <a:r>
              <a:rPr lang="en-US" altLang="zh-CN" sz="3200" b="1" dirty="0" smtClean="0">
                <a:solidFill>
                  <a:srgbClr val="0000FF"/>
                </a:solidFill>
                <a:cs typeface="Arial" panose="020B0604020202020204" pitchFamily="34" charset="0"/>
              </a:rPr>
              <a:t>.</a:t>
            </a:r>
            <a:endParaRPr lang="en-US" altLang="zh-CN" sz="3200" b="1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93132" y="3699556"/>
            <a:ext cx="1346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boring</a:t>
            </a:r>
            <a:endParaRPr lang="zh-CN" altLang="en-US" sz="3200" dirty="0"/>
          </a:p>
        </p:txBody>
      </p:sp>
      <p:pic>
        <p:nvPicPr>
          <p:cNvPr id="9" name="Section B 1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95" y="188595"/>
            <a:ext cx="691515" cy="6915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154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05474" grpId="0" bldLvl="0" animBg="1"/>
      <p:bldP spid="2" grpId="0"/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2261301"/>
            <a:ext cx="3623310" cy="2375281"/>
          </a:xfrm>
          <a:prstGeom prst="rect">
            <a:avLst/>
          </a:prstGeom>
        </p:spPr>
      </p:pic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479109" y="2978786"/>
            <a:ext cx="3490913" cy="1368425"/>
          </a:xfrm>
          <a:prstGeom prst="wedgeRoundRectCallout">
            <a:avLst>
              <a:gd name="adj1" fmla="val 57585"/>
              <a:gd name="adj2" fmla="val 10835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I lived in a house in the country.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9" name="圆角矩形标注 8"/>
          <p:cNvSpPr>
            <a:spLocks noChangeArrowheads="1"/>
          </p:cNvSpPr>
          <p:nvPr/>
        </p:nvSpPr>
        <p:spPr bwMode="auto">
          <a:xfrm>
            <a:off x="8387082" y="3195004"/>
            <a:ext cx="3743325" cy="1152525"/>
          </a:xfrm>
          <a:prstGeom prst="wedgeRoundRectCallout">
            <a:avLst>
              <a:gd name="adj1" fmla="val -67404"/>
              <a:gd name="adj2" fmla="val 7382"/>
              <a:gd name="adj3" fmla="val 16667"/>
            </a:avLst>
          </a:prstGeom>
          <a:noFill/>
          <a:ln w="25400" algn="ctr">
            <a:solidFill>
              <a:srgbClr val="FFCC99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>
                <a:cs typeface="Times New Roman" panose="02020603050405020304" pitchFamily="18" charset="0"/>
              </a:rPr>
              <a:t>Where did you live ten years ago?</a:t>
            </a:r>
            <a:endParaRPr lang="zh-CN" altLang="en-US" b="1">
              <a:cs typeface="Times New Roman" panose="02020603050405020304" pitchFamily="18" charset="0"/>
            </a:endParaRPr>
          </a:p>
        </p:txBody>
      </p:sp>
      <p:sp>
        <p:nvSpPr>
          <p:cNvPr id="11" name="圆角矩形标注 10"/>
          <p:cNvSpPr>
            <a:spLocks noChangeArrowheads="1"/>
          </p:cNvSpPr>
          <p:nvPr/>
        </p:nvSpPr>
        <p:spPr bwMode="auto">
          <a:xfrm>
            <a:off x="551657" y="4816203"/>
            <a:ext cx="3311525" cy="1368425"/>
          </a:xfrm>
          <a:prstGeom prst="wedgeRoundRectCallout">
            <a:avLst>
              <a:gd name="adj1" fmla="val 55278"/>
              <a:gd name="adj2" fmla="val -83994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I will live on a space station.  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>
            <a:spLocks noChangeArrowheads="1"/>
          </p:cNvSpPr>
          <p:nvPr/>
        </p:nvSpPr>
        <p:spPr bwMode="auto">
          <a:xfrm>
            <a:off x="8188382" y="4816174"/>
            <a:ext cx="3924300" cy="1152525"/>
          </a:xfrm>
          <a:prstGeom prst="wedgeRoundRectCallout">
            <a:avLst>
              <a:gd name="adj1" fmla="val -64613"/>
              <a:gd name="adj2" fmla="val -93995"/>
              <a:gd name="adj3" fmla="val 16667"/>
            </a:avLst>
          </a:prstGeom>
          <a:noFill/>
          <a:ln w="25400" algn="ctr">
            <a:solidFill>
              <a:srgbClr val="FFCC99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Where will you live in ten years?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5" name="圆角矩形标注 4"/>
          <p:cNvSpPr>
            <a:spLocks noChangeArrowheads="1"/>
          </p:cNvSpPr>
          <p:nvPr/>
        </p:nvSpPr>
        <p:spPr bwMode="auto">
          <a:xfrm>
            <a:off x="478790" y="2032000"/>
            <a:ext cx="3674745" cy="684530"/>
          </a:xfrm>
          <a:prstGeom prst="wedgeRoundRectCallout">
            <a:avLst>
              <a:gd name="adj1" fmla="val 55777"/>
              <a:gd name="adj2" fmla="val 48793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cs typeface="Times New Roman" panose="02020603050405020304" pitchFamily="18" charset="0"/>
              </a:rPr>
              <a:t>I live in an apartment. </a:t>
            </a:r>
            <a:endParaRPr lang="zh-CN" altLang="en-US" sz="2800" b="1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8400614" y="2138683"/>
            <a:ext cx="3520860" cy="734030"/>
          </a:xfrm>
          <a:prstGeom prst="wedgeRoundRectCallout">
            <a:avLst>
              <a:gd name="adj1" fmla="val -69555"/>
              <a:gd name="adj2" fmla="val 28203"/>
              <a:gd name="adj3" fmla="val 16667"/>
            </a:avLst>
          </a:prstGeom>
          <a:noFill/>
          <a:ln w="25400" algn="ctr">
            <a:solidFill>
              <a:srgbClr val="FFCC99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cs typeface="Times New Roman" panose="02020603050405020304" pitchFamily="18" charset="0"/>
              </a:rPr>
              <a:t>Where do you live?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6387" name="Text Box 5"/>
          <p:cNvSpPr txBox="1">
            <a:spLocks noChangeArrowheads="1"/>
          </p:cNvSpPr>
          <p:nvPr/>
        </p:nvSpPr>
        <p:spPr bwMode="auto">
          <a:xfrm>
            <a:off x="1271464" y="771091"/>
            <a:ext cx="10369151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Student A is Alexis and Student B is Joe. Talk about Joe’s life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now, 10 years ago and 10 years from now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2" y="921672"/>
            <a:ext cx="973032" cy="9730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553" y="-99020"/>
            <a:ext cx="4876397" cy="107430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3433655"/>
            <a:ext cx="3623310" cy="2375281"/>
          </a:xfrm>
          <a:prstGeom prst="rect">
            <a:avLst/>
          </a:prstGeom>
        </p:spPr>
      </p:pic>
      <p:sp>
        <p:nvSpPr>
          <p:cNvPr id="16387" name="Text Box 5"/>
          <p:cNvSpPr txBox="1">
            <a:spLocks noChangeArrowheads="1"/>
          </p:cNvSpPr>
          <p:nvPr/>
        </p:nvSpPr>
        <p:spPr bwMode="auto">
          <a:xfrm>
            <a:off x="1271464" y="1632151"/>
            <a:ext cx="10369151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Student A is Alexis and Student B is Joe. Talk about Joe’s life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now, 10 years ago and 10 years from now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5" name="圆角矩形标注 4"/>
          <p:cNvSpPr>
            <a:spLocks noChangeArrowheads="1"/>
          </p:cNvSpPr>
          <p:nvPr/>
        </p:nvSpPr>
        <p:spPr bwMode="auto">
          <a:xfrm>
            <a:off x="1775807" y="3428995"/>
            <a:ext cx="2376934" cy="1368425"/>
          </a:xfrm>
          <a:prstGeom prst="wedgeRoundRectCallout">
            <a:avLst>
              <a:gd name="adj1" fmla="val 66650"/>
              <a:gd name="adj2" fmla="val 25406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cs typeface="Times New Roman" panose="02020603050405020304" pitchFamily="18" charset="0"/>
              </a:rPr>
              <a:t>I live in an apartment. 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8400614" y="3789048"/>
            <a:ext cx="3520860" cy="734030"/>
          </a:xfrm>
          <a:prstGeom prst="wedgeRoundRectCallout">
            <a:avLst>
              <a:gd name="adj1" fmla="val -56967"/>
              <a:gd name="adj2" fmla="val 46716"/>
              <a:gd name="adj3" fmla="val 16667"/>
            </a:avLst>
          </a:prstGeom>
          <a:noFill/>
          <a:ln w="25400" algn="ctr">
            <a:solidFill>
              <a:srgbClr val="FFCC99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cs typeface="Times New Roman" panose="02020603050405020304" pitchFamily="18" charset="0"/>
              </a:rPr>
              <a:t>Where do you live?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2" y="1782732"/>
            <a:ext cx="973032" cy="9730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738" y="548680"/>
            <a:ext cx="4876397" cy="107430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8" name="Text Box 4"/>
          <p:cNvSpPr txBox="1">
            <a:spLocks noChangeArrowheads="1"/>
          </p:cNvSpPr>
          <p:nvPr/>
        </p:nvSpPr>
        <p:spPr bwMode="auto">
          <a:xfrm>
            <a:off x="1631504" y="2132856"/>
            <a:ext cx="8887209" cy="3293209"/>
          </a:xfrm>
          <a:prstGeom prst="rect">
            <a:avLst/>
          </a:prstGeom>
          <a:noFill/>
          <a:ln w="19050" algn="ctr">
            <a:solidFill>
              <a:srgbClr val="FFC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355600" indent="-355600">
              <a:lnSpc>
                <a:spcPct val="130000"/>
              </a:lnSpc>
              <a:buBlip>
                <a:blip r:embed="rId2"/>
              </a:buBlip>
              <a:defRPr sz="3200" b="1">
                <a:latin typeface="Times New Roman" panose="02020603050405020304" pitchFamily="18" charset="0"/>
              </a:defRPr>
            </a:lvl1pPr>
            <a:lvl2pPr>
              <a:defRPr sz="3200">
                <a:latin typeface="Times New Roman" panose="02020603050405020304" pitchFamily="18" charset="0"/>
              </a:defRPr>
            </a:lvl2pPr>
            <a:lvl3pPr>
              <a:defRPr sz="3200">
                <a:latin typeface="Times New Roman" panose="02020603050405020304" pitchFamily="18" charset="0"/>
              </a:defRPr>
            </a:lvl3pPr>
            <a:lvl4pPr>
              <a:defRPr sz="3200">
                <a:latin typeface="Times New Roman" panose="02020603050405020304" pitchFamily="18" charset="0"/>
              </a:defRPr>
            </a:lvl4pPr>
            <a:lvl5pPr>
              <a:defRPr sz="3200">
                <a:latin typeface="Times New Roman" panose="02020603050405020304" pitchFamily="18" charset="0"/>
              </a:defRPr>
            </a:lvl5pPr>
            <a:lvl6pPr>
              <a:defRPr sz="3200">
                <a:latin typeface="Times New Roman" panose="02020603050405020304" pitchFamily="18" charset="0"/>
              </a:defRPr>
            </a:lvl6pPr>
            <a:lvl7pPr>
              <a:defRPr sz="3200">
                <a:latin typeface="Times New Roman" panose="02020603050405020304" pitchFamily="18" charset="0"/>
              </a:defRPr>
            </a:lvl7pPr>
            <a:lvl8pPr>
              <a:defRPr sz="3200">
                <a:latin typeface="Times New Roman" panose="02020603050405020304" pitchFamily="18" charset="0"/>
              </a:defRPr>
            </a:lvl8pPr>
            <a:lvl9pPr>
              <a:defRPr sz="3200">
                <a:latin typeface="Times New Roman" panose="02020603050405020304" pitchFamily="18" charset="0"/>
              </a:defRPr>
            </a:lvl9pPr>
          </a:lstStyle>
          <a:p>
            <a:pPr marL="0" indent="0">
              <a:buNone/>
            </a:pPr>
            <a:r>
              <a:rPr lang="en-US" altLang="zh-CN" dirty="0" smtClean="0"/>
              <a:t>To </a:t>
            </a:r>
            <a:r>
              <a:rPr lang="en-US" altLang="zh-CN" dirty="0"/>
              <a:t>learn new words and expressions about future </a:t>
            </a:r>
            <a:r>
              <a:rPr lang="en-US" altLang="zh-CN" dirty="0" smtClean="0"/>
              <a:t>life.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To </a:t>
            </a:r>
            <a:r>
              <a:rPr lang="en-US" altLang="zh-CN" dirty="0"/>
              <a:t>listen for specific </a:t>
            </a:r>
            <a:r>
              <a:rPr lang="en-US" altLang="zh-CN" dirty="0" smtClean="0"/>
              <a:t>information.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To </a:t>
            </a:r>
            <a:r>
              <a:rPr lang="en-US" altLang="zh-CN" dirty="0"/>
              <a:t>be able to describe personal life in the future with </a:t>
            </a:r>
            <a:r>
              <a:rPr lang="en-US" altLang="zh-CN" i="1" dirty="0"/>
              <a:t>the simple future </a:t>
            </a:r>
            <a:r>
              <a:rPr lang="en-US" altLang="zh-CN" i="1" dirty="0" smtClean="0"/>
              <a:t>tense.</a:t>
            </a:r>
            <a:endParaRPr lang="en-US" altLang="zh-CN" i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1080058"/>
            <a:ext cx="6130684" cy="104448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9"/>
          <p:cNvSpPr txBox="1">
            <a:spLocks noChangeArrowheads="1"/>
          </p:cNvSpPr>
          <p:nvPr/>
        </p:nvSpPr>
        <p:spPr bwMode="auto">
          <a:xfrm>
            <a:off x="957940" y="1412776"/>
            <a:ext cx="10153128" cy="121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Look at the pictures. Then use </a:t>
            </a:r>
            <a:r>
              <a:rPr kumimoji="1" lang="en-US" altLang="zh-CN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more</a:t>
            </a:r>
            <a:r>
              <a:rPr kumimoji="1"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,</a:t>
            </a:r>
            <a:r>
              <a:rPr kumimoji="1" lang="en-US" altLang="zh-CN" b="1" dirty="0">
                <a:solidFill>
                  <a:srgbClr val="0066FF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less</a:t>
            </a:r>
            <a:r>
              <a:rPr kumimoji="1"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 or</a:t>
            </a:r>
            <a:r>
              <a:rPr kumimoji="1" lang="en-US" altLang="zh-CN" b="1" dirty="0">
                <a:solidFill>
                  <a:srgbClr val="0066FF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fewer </a:t>
            </a:r>
            <a:r>
              <a:rPr kumimoji="1"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to talk about what may happen in the future. </a:t>
            </a:r>
            <a:endParaRPr kumimoji="1"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 Box 33"/>
          <p:cNvSpPr txBox="1">
            <a:spLocks noChangeArrowheads="1"/>
          </p:cNvSpPr>
          <p:nvPr/>
        </p:nvSpPr>
        <p:spPr bwMode="auto">
          <a:xfrm>
            <a:off x="1141844" y="5380815"/>
            <a:ext cx="9937104" cy="122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B050"/>
                </a:solidFill>
              </a:rPr>
              <a:t>There will be less fresh water because there will be more pollution in the sea. </a:t>
            </a:r>
            <a:endParaRPr lang="en-US" altLang="zh-CN" b="1" dirty="0">
              <a:solidFill>
                <a:srgbClr val="00B05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04" y="2816907"/>
            <a:ext cx="4187090" cy="23796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136" y="2796690"/>
            <a:ext cx="3922554" cy="245159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49" y="359592"/>
            <a:ext cx="3525282" cy="94729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5"/>
          <p:cNvSpPr txBox="1">
            <a:spLocks noChangeArrowheads="1"/>
          </p:cNvSpPr>
          <p:nvPr/>
        </p:nvSpPr>
        <p:spPr bwMode="auto">
          <a:xfrm>
            <a:off x="5159896" y="924795"/>
            <a:ext cx="6696744" cy="122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B050"/>
                </a:solidFill>
              </a:rPr>
              <a:t>There will be more cars because there will be more </a:t>
            </a:r>
            <a:r>
              <a:rPr lang="en-US" altLang="zh-CN" b="1" dirty="0" smtClean="0">
                <a:solidFill>
                  <a:srgbClr val="00B050"/>
                </a:solidFill>
              </a:rPr>
              <a:t>people in the cities. </a:t>
            </a:r>
            <a:endParaRPr lang="en-US" altLang="zh-CN" b="1" dirty="0">
              <a:solidFill>
                <a:srgbClr val="00B050"/>
              </a:solidFill>
            </a:endParaRPr>
          </a:p>
        </p:txBody>
      </p:sp>
      <p:sp>
        <p:nvSpPr>
          <p:cNvPr id="12" name="Text Box 42"/>
          <p:cNvSpPr txBox="1">
            <a:spLocks noChangeArrowheads="1"/>
          </p:cNvSpPr>
          <p:nvPr/>
        </p:nvSpPr>
        <p:spPr bwMode="auto">
          <a:xfrm>
            <a:off x="914318" y="5157192"/>
            <a:ext cx="10726298" cy="122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B050"/>
                </a:solidFill>
              </a:rPr>
              <a:t>There will be fewer jobs for people because more robots will do the same jobs as people.</a:t>
            </a:r>
            <a:endParaRPr lang="en-US" altLang="zh-CN" b="1" dirty="0">
              <a:solidFill>
                <a:srgbClr val="00B05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708930"/>
            <a:ext cx="3981169" cy="18401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2968401"/>
            <a:ext cx="3346704" cy="20057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5" y="2669926"/>
            <a:ext cx="2304256" cy="230425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2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3"/>
          <p:cNvSpPr txBox="1">
            <a:spLocks noChangeArrowheads="1"/>
          </p:cNvSpPr>
          <p:nvPr/>
        </p:nvSpPr>
        <p:spPr bwMode="auto">
          <a:xfrm>
            <a:off x="6365333" y="1219205"/>
            <a:ext cx="547260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00B050"/>
                </a:solidFill>
              </a:rPr>
              <a:t>There will be more cities because people will build more buildings in the country. </a:t>
            </a:r>
            <a:endParaRPr lang="en-US" altLang="zh-CN" b="1" dirty="0">
              <a:solidFill>
                <a:srgbClr val="00B050"/>
              </a:solidFill>
            </a:endParaRPr>
          </a:p>
        </p:txBody>
      </p:sp>
      <p:sp>
        <p:nvSpPr>
          <p:cNvPr id="11" name="Text Box 38"/>
          <p:cNvSpPr txBox="1">
            <a:spLocks noChangeArrowheads="1"/>
          </p:cNvSpPr>
          <p:nvPr/>
        </p:nvSpPr>
        <p:spPr bwMode="auto">
          <a:xfrm>
            <a:off x="983432" y="4149080"/>
            <a:ext cx="439248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00B050"/>
                </a:solidFill>
              </a:rPr>
              <a:t>People will have more free time because there will be less things to do. </a:t>
            </a:r>
            <a:endParaRPr lang="en-US" altLang="zh-CN" b="1" dirty="0">
              <a:solidFill>
                <a:srgbClr val="00B050"/>
              </a:solidFill>
            </a:endParaRPr>
          </a:p>
        </p:txBody>
      </p:sp>
      <p:pic>
        <p:nvPicPr>
          <p:cNvPr id="6156" name="Picture 12" descr="http://t2.baidu.com/it/u=4133803236,787234274&amp;fm=23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23" y="1020472"/>
            <a:ext cx="2592388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8" name="Picture 14" descr="http://t3.baidu.com/it/u=766837308,4165076940&amp;fm=23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2"/>
          <a:stretch>
            <a:fillRect/>
          </a:stretch>
        </p:blipFill>
        <p:spPr bwMode="auto">
          <a:xfrm>
            <a:off x="3016821" y="1013327"/>
            <a:ext cx="3151187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0" name="Picture 16" descr="http://t3.baidu.com/it/u=493923417,1437006341&amp;fm=23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4"/>
          <a:stretch>
            <a:fillRect/>
          </a:stretch>
        </p:blipFill>
        <p:spPr bwMode="auto">
          <a:xfrm>
            <a:off x="5879976" y="3791253"/>
            <a:ext cx="2232025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2" name="Picture 18" descr="http://t2.baidu.com/it/u=3572643984,2463873401&amp;fm=23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9"/>
          <a:stretch>
            <a:fillRect/>
          </a:stretch>
        </p:blipFill>
        <p:spPr bwMode="auto">
          <a:xfrm>
            <a:off x="8328248" y="3791253"/>
            <a:ext cx="2968448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11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3318020" y="5016963"/>
            <a:ext cx="3311525" cy="1152525"/>
          </a:xfrm>
          <a:prstGeom prst="wedgeRoundRectCallout">
            <a:avLst>
              <a:gd name="adj1" fmla="val -56329"/>
              <a:gd name="adj2" fmla="val -21903"/>
              <a:gd name="adj3" fmla="val 16667"/>
            </a:avLst>
          </a:prstGeom>
          <a:noFill/>
          <a:ln w="25400" algn="ctr">
            <a:solidFill>
              <a:srgbClr val="06538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I will live in a high building.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2543623" y="2671459"/>
            <a:ext cx="2961138" cy="669260"/>
          </a:xfrm>
          <a:prstGeom prst="wedgeRoundRectCallout">
            <a:avLst>
              <a:gd name="adj1" fmla="val -55801"/>
              <a:gd name="adj2" fmla="val -17579"/>
              <a:gd name="adj3" fmla="val 16667"/>
            </a:avLst>
          </a:prstGeom>
          <a:noFill/>
          <a:ln w="25400" algn="ctr">
            <a:solidFill>
              <a:srgbClr val="06538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cs typeface="Times New Roman" panose="02020603050405020304" pitchFamily="18" charset="0"/>
              </a:rPr>
              <a:t>I will be a pilot. 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7174" name="Text Box 5"/>
          <p:cNvSpPr txBox="1">
            <a:spLocks noChangeArrowheads="1"/>
          </p:cNvSpPr>
          <p:nvPr/>
        </p:nvSpPr>
        <p:spPr bwMode="auto">
          <a:xfrm>
            <a:off x="2111516" y="1602509"/>
            <a:ext cx="6336764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will you do in the future?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340668" y="4276644"/>
            <a:ext cx="416339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will you live?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024" y="4595382"/>
            <a:ext cx="3547886" cy="19956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024" y="2165337"/>
            <a:ext cx="3521982" cy="198765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" t="23122" r="3210" b="26003"/>
          <a:stretch>
            <a:fillRect/>
          </a:stretch>
        </p:blipFill>
        <p:spPr>
          <a:xfrm>
            <a:off x="2990462" y="589224"/>
            <a:ext cx="5472608" cy="79208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71464" y="1916832"/>
            <a:ext cx="994312" cy="18853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71464" y="4328594"/>
            <a:ext cx="994312" cy="18853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9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67608" y="1628800"/>
            <a:ext cx="837312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kern="1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cs typeface="Arial" panose="020B0604020202020204" pitchFamily="34" charset="0"/>
              </a:rPr>
              <a:t>Unit 7 </a:t>
            </a:r>
            <a:endParaRPr lang="en-US" altLang="zh-CN" sz="5400" b="1" kern="1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cs typeface="Arial" panose="020B0604020202020204" pitchFamily="34" charset="0"/>
            </a:endParaRPr>
          </a:p>
          <a:p>
            <a:pPr algn="ctr"/>
            <a:r>
              <a:rPr lang="en-US" altLang="zh-CN" sz="5400" b="1" kern="1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cs typeface="Arial" panose="020B0604020202020204" pitchFamily="34" charset="0"/>
              </a:rPr>
              <a:t>Will people have robots?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359716" y="790720"/>
            <a:ext cx="61563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How will you </a:t>
            </a:r>
            <a:r>
              <a:rPr lang="en-US" alt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travel?</a:t>
            </a:r>
            <a:endParaRPr lang="zh-CN" altLang="en-US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20" name="圆角矩形标注 19"/>
          <p:cNvSpPr>
            <a:spLocks noChangeArrowheads="1"/>
          </p:cNvSpPr>
          <p:nvPr/>
        </p:nvSpPr>
        <p:spPr bwMode="auto">
          <a:xfrm>
            <a:off x="3417174" y="3810410"/>
            <a:ext cx="4752975" cy="2376487"/>
          </a:xfrm>
          <a:prstGeom prst="wedgeRoundRectCallout">
            <a:avLst>
              <a:gd name="adj1" fmla="val -55644"/>
              <a:gd name="adj2" fmla="val -21944"/>
              <a:gd name="adj3" fmla="val 16667"/>
            </a:avLst>
          </a:prstGeom>
          <a:noFill/>
          <a:ln w="25400" algn="ctr">
            <a:solidFill>
              <a:schemeClr val="fol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I will be an astronaut. I will live in other </a:t>
            </a:r>
            <a:r>
              <a:rPr lang="en-US" altLang="zh-CN" b="1" dirty="0" smtClean="0">
                <a:cs typeface="Times New Roman" panose="02020603050405020304" pitchFamily="18" charset="0"/>
              </a:rPr>
              <a:t>planets. </a:t>
            </a:r>
            <a:r>
              <a:rPr lang="en-US" altLang="zh-CN" b="1" dirty="0">
                <a:cs typeface="Times New Roman" panose="02020603050405020304" pitchFamily="18" charset="0"/>
              </a:rPr>
              <a:t>I will go to work by spaceship. 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21" name="圆角矩形标注 20"/>
          <p:cNvSpPr>
            <a:spLocks noChangeArrowheads="1"/>
          </p:cNvSpPr>
          <p:nvPr/>
        </p:nvSpPr>
        <p:spPr bwMode="auto">
          <a:xfrm>
            <a:off x="3451744" y="2172522"/>
            <a:ext cx="4176464" cy="814477"/>
          </a:xfrm>
          <a:prstGeom prst="wedgeRoundRectCallout">
            <a:avLst>
              <a:gd name="adj1" fmla="val -61866"/>
              <a:gd name="adj2" fmla="val 1731"/>
              <a:gd name="adj3" fmla="val 16667"/>
            </a:avLst>
          </a:prstGeom>
          <a:noFill/>
          <a:ln w="25400" algn="ctr">
            <a:solidFill>
              <a:schemeClr val="fol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I will travel by plane.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pic>
        <p:nvPicPr>
          <p:cNvPr id="8203" name="Picture 11" descr="http://t3.baidu.com/it/u=1558013270,570515520&amp;fm=23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0"/>
          <a:stretch>
            <a:fillRect/>
          </a:stretch>
        </p:blipFill>
        <p:spPr bwMode="auto">
          <a:xfrm>
            <a:off x="8636656" y="3788742"/>
            <a:ext cx="2100263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6" y="642378"/>
            <a:ext cx="2745804" cy="27458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36" y="1594735"/>
            <a:ext cx="1810196" cy="19701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839" y="4014063"/>
            <a:ext cx="1810669" cy="196917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 autoUpdateAnimBg="0"/>
      <p:bldP spid="21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4166157" y="1681535"/>
            <a:ext cx="6768752" cy="1440160"/>
          </a:xfrm>
          <a:prstGeom prst="wedgeRoundRectCallout">
            <a:avLst>
              <a:gd name="adj1" fmla="val -54023"/>
              <a:gd name="adj2" fmla="val 15273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An astronaut lives in a space station. </a:t>
            </a:r>
            <a:r>
              <a:rPr lang="en-US" altLang="zh-CN" b="1" dirty="0" err="1" smtClean="0">
                <a:cs typeface="Times New Roman" panose="02020603050405020304" pitchFamily="18" charset="0"/>
              </a:rPr>
              <a:t>He/She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goes to work by rocket.   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5411924" y="4144640"/>
            <a:ext cx="5256584" cy="1873250"/>
          </a:xfrm>
          <a:prstGeom prst="wedgeRoundRectCallout">
            <a:avLst>
              <a:gd name="adj1" fmla="val -53625"/>
              <a:gd name="adj2" fmla="val 15338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A programmer lives in an apartment. He </a:t>
            </a:r>
            <a:r>
              <a:rPr lang="en-US" altLang="zh-CN" b="1" dirty="0" smtClean="0">
                <a:cs typeface="Times New Roman" panose="02020603050405020304" pitchFamily="18" charset="0"/>
              </a:rPr>
              <a:t>usually goes </a:t>
            </a:r>
            <a:r>
              <a:rPr lang="en-US" altLang="zh-CN" b="1" dirty="0">
                <a:cs typeface="Times New Roman" panose="02020603050405020304" pitchFamily="18" charset="0"/>
              </a:rPr>
              <a:t>to work by </a:t>
            </a:r>
            <a:r>
              <a:rPr lang="en-US" altLang="zh-CN" b="1" dirty="0" smtClean="0">
                <a:cs typeface="Times New Roman" panose="02020603050405020304" pitchFamily="18" charset="0"/>
              </a:rPr>
              <a:t>subway or bus.  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pic>
        <p:nvPicPr>
          <p:cNvPr id="8" name="Picture 10" descr="http://t2.baidu.com/it/u=2182289530,2803901710&amp;fm=23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298642"/>
            <a:ext cx="1589087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54" y="4058022"/>
            <a:ext cx="3575098" cy="19598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0" b="12795"/>
          <a:stretch>
            <a:fillRect/>
          </a:stretch>
        </p:blipFill>
        <p:spPr>
          <a:xfrm>
            <a:off x="4151784" y="290530"/>
            <a:ext cx="3888432" cy="100811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4655246" y="1268413"/>
            <a:ext cx="5545137" cy="1439862"/>
          </a:xfrm>
          <a:prstGeom prst="wedgeRoundRectCallout">
            <a:avLst>
              <a:gd name="adj1" fmla="val -54384"/>
              <a:gd name="adj2" fmla="val 17801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  <a:defRPr/>
            </a:pPr>
            <a:r>
              <a:rPr lang="en-US" altLang="zh-CN" sz="3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farmer lives in a house. </a:t>
            </a:r>
            <a:endParaRPr lang="en-US" altLang="zh-CN" sz="32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3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 </a:t>
            </a:r>
            <a:r>
              <a:rPr lang="en-US" altLang="zh-CN" sz="3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usually walks </a:t>
            </a:r>
            <a:r>
              <a:rPr lang="en-US" altLang="zh-CN" sz="3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 the farm. </a:t>
            </a:r>
            <a:endParaRPr lang="zh-CN" altLang="en-US" sz="32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4655246" y="3715509"/>
            <a:ext cx="6265290" cy="1871662"/>
          </a:xfrm>
          <a:prstGeom prst="wedgeRoundRectCallout">
            <a:avLst>
              <a:gd name="adj1" fmla="val -53569"/>
              <a:gd name="adj2" fmla="val 15310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  <a:defRPr/>
            </a:pPr>
            <a:r>
              <a:rPr lang="en-US" altLang="zh-CN" sz="3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 engineer lives in an apartment. He </a:t>
            </a:r>
            <a:r>
              <a:rPr lang="en-US" altLang="zh-CN" sz="3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usually goes </a:t>
            </a:r>
            <a:r>
              <a:rPr lang="en-US" altLang="zh-CN" sz="3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 work by </a:t>
            </a:r>
            <a:r>
              <a:rPr lang="en-US" altLang="zh-CN" sz="3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car or by bus.  </a:t>
            </a:r>
            <a:endParaRPr lang="zh-CN" altLang="en-US" sz="32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277" name="Picture 13" descr="http://t3.baidu.com/it/u=767969044,3260676523&amp;fm=23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0"/>
          <a:stretch>
            <a:fillRect/>
          </a:stretch>
        </p:blipFill>
        <p:spPr bwMode="auto">
          <a:xfrm>
            <a:off x="2010726" y="3284984"/>
            <a:ext cx="2352419" cy="273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908720"/>
            <a:ext cx="2371601" cy="207671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5"/>
          <p:cNvSpPr txBox="1">
            <a:spLocks noChangeArrowheads="1"/>
          </p:cNvSpPr>
          <p:nvPr/>
        </p:nvSpPr>
        <p:spPr bwMode="auto">
          <a:xfrm>
            <a:off x="1559496" y="1052736"/>
            <a:ext cx="928903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Listen again. Fill in the blanks with the correct verbs in the box.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40" y="1221955"/>
            <a:ext cx="935756" cy="93575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74023" y="2474763"/>
            <a:ext cx="9600347" cy="3222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rgbClr val="00B050"/>
                </a:solidFill>
              </a:rPr>
              <a:t>听力指导： </a:t>
            </a:r>
            <a:endParaRPr lang="en-US" altLang="zh-CN" sz="3200" b="1" dirty="0" smtClean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3200" b="1" dirty="0" smtClean="0"/>
              <a:t>通</a:t>
            </a:r>
            <a:r>
              <a:rPr lang="zh-CN" altLang="en-US" sz="3200" b="1" dirty="0"/>
              <a:t>过读句子</a:t>
            </a:r>
            <a:r>
              <a:rPr lang="zh-CN" altLang="en-US" sz="3200" b="1" dirty="0" smtClean="0"/>
              <a:t>及方框中</a:t>
            </a:r>
            <a:r>
              <a:rPr lang="zh-CN" altLang="en-US" sz="3200" b="1" dirty="0"/>
              <a:t>的单</a:t>
            </a:r>
            <a:r>
              <a:rPr lang="zh-CN" altLang="en-US" sz="3200" b="1" dirty="0" smtClean="0"/>
              <a:t>词可</a:t>
            </a:r>
            <a:r>
              <a:rPr lang="zh-CN" altLang="en-US" sz="3200" b="1" dirty="0"/>
              <a:t>以看出，</a:t>
            </a:r>
            <a:r>
              <a:rPr lang="zh-CN" altLang="en-US" sz="3200" b="1" dirty="0">
                <a:solidFill>
                  <a:srgbClr val="00B050"/>
                </a:solidFill>
              </a:rPr>
              <a:t>题目的重点是</a:t>
            </a:r>
            <a:r>
              <a:rPr lang="zh-CN" altLang="en-US" sz="3200" b="1" dirty="0" smtClean="0">
                <a:solidFill>
                  <a:srgbClr val="00B050"/>
                </a:solidFill>
              </a:rPr>
              <a:t>要听</a:t>
            </a:r>
            <a:r>
              <a:rPr lang="zh-CN" altLang="en-US" sz="3200" b="1" dirty="0">
                <a:solidFill>
                  <a:srgbClr val="00B050"/>
                </a:solidFill>
              </a:rPr>
              <a:t>清句子的时态，</a:t>
            </a:r>
            <a:r>
              <a:rPr lang="zh-CN" altLang="en-US" sz="3200" b="1" dirty="0"/>
              <a:t>因</a:t>
            </a:r>
            <a:r>
              <a:rPr lang="zh-CN" altLang="en-US" sz="3200" b="1" dirty="0" smtClean="0"/>
              <a:t>此在</a:t>
            </a:r>
            <a:r>
              <a:rPr lang="zh-CN" altLang="en-US" sz="3200" b="1" dirty="0"/>
              <a:t>听时应重点听句子的谓语动词，并明确其时态。如果不能快速写下来，可以先做标记，在听完后再写完整。</a:t>
            </a:r>
            <a:endParaRPr lang="zh-CN" altLang="en-US" sz="32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527" name="Group 31"/>
          <p:cNvGraphicFramePr>
            <a:graphicFrameLocks noGrp="1"/>
          </p:cNvGraphicFramePr>
          <p:nvPr/>
        </p:nvGraphicFramePr>
        <p:xfrm>
          <a:off x="1847528" y="2132856"/>
          <a:ext cx="8568952" cy="1497394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2303462"/>
                <a:gridCol w="2808288"/>
                <a:gridCol w="3457202"/>
              </a:tblGrid>
              <a:tr h="647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</a:rPr>
                        <a:t>Jobs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</a:rPr>
                        <a:t>Places to live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</a:rPr>
                        <a:t>Transportation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  <a:tr h="820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106512" name="Text Box 16"/>
          <p:cNvSpPr txBox="1">
            <a:spLocks noChangeArrowheads="1"/>
          </p:cNvSpPr>
          <p:nvPr/>
        </p:nvSpPr>
        <p:spPr bwMode="auto">
          <a:xfrm>
            <a:off x="1091444" y="3868223"/>
            <a:ext cx="10081120" cy="2456057"/>
          </a:xfrm>
          <a:prstGeom prst="rect">
            <a:avLst/>
          </a:prstGeom>
          <a:noFill/>
          <a:ln w="19050" algn="ctr">
            <a:solidFill>
              <a:srgbClr val="FFC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I’ll be </a:t>
            </a: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 businessman</a:t>
            </a:r>
            <a:r>
              <a:rPr kumimoji="1"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. I’ll live in </a:t>
            </a:r>
            <a:r>
              <a:rPr kumimoji="1"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 big house</a:t>
            </a:r>
            <a:r>
              <a:rPr kumimoji="1"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. I’ll be away on business </a:t>
            </a:r>
            <a:r>
              <a:rPr kumimoji="1" lang="en-US" altLang="zh-CN" sz="3200" b="1" dirty="0">
                <a:solidFill>
                  <a:srgbClr val="00B05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by plane</a:t>
            </a:r>
            <a:r>
              <a:rPr kumimoji="1"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. </a:t>
            </a:r>
            <a:endParaRPr kumimoji="1"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He’ll be </a:t>
            </a:r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 doctor</a:t>
            </a:r>
            <a:r>
              <a:rPr kumimoji="1"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. He’ll live in </a:t>
            </a:r>
            <a:r>
              <a:rPr kumimoji="1"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an apartment</a:t>
            </a:r>
            <a:r>
              <a:rPr kumimoji="1"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. He’ll </a:t>
            </a:r>
            <a:r>
              <a:rPr kumimoji="1" lang="en-US" altLang="zh-CN" sz="3200" b="1" dirty="0">
                <a:solidFill>
                  <a:srgbClr val="00B05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walk</a:t>
            </a:r>
            <a:r>
              <a:rPr kumimoji="1"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to work.  </a:t>
            </a:r>
            <a:endParaRPr kumimoji="1"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6513" name="Text Box 17"/>
          <p:cNvSpPr txBox="1">
            <a:spLocks noChangeArrowheads="1"/>
          </p:cNvSpPr>
          <p:nvPr/>
        </p:nvSpPr>
        <p:spPr bwMode="auto">
          <a:xfrm>
            <a:off x="623392" y="620688"/>
            <a:ext cx="10873208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99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about your and your partner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alt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life in ten years.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report it to class.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6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Text Box 4"/>
          <p:cNvSpPr txBox="1">
            <a:spLocks noChangeArrowheads="1"/>
          </p:cNvSpPr>
          <p:nvPr/>
        </p:nvSpPr>
        <p:spPr bwMode="auto">
          <a:xfrm>
            <a:off x="3143672" y="2132856"/>
            <a:ext cx="5472608" cy="3637919"/>
          </a:xfrm>
          <a:prstGeom prst="rect">
            <a:avLst/>
          </a:prstGeom>
          <a:noFill/>
          <a:ln w="19050">
            <a:solidFill>
              <a:srgbClr val="1082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CC3399"/>
              </a:buClr>
            </a:pPr>
            <a:r>
              <a:rPr lang="en-US" altLang="zh-CN" sz="3200" b="1" dirty="0" smtClean="0">
                <a:latin typeface="Times New Roman" panose="02020603050405020304" pitchFamily="18" charset="0"/>
              </a:rPr>
              <a:t>live </a:t>
            </a:r>
            <a:r>
              <a:rPr lang="en-US" altLang="zh-CN" sz="3200" b="1" dirty="0">
                <a:latin typeface="Times New Roman" panose="02020603050405020304" pitchFamily="18" charset="0"/>
              </a:rPr>
              <a:t>in an apartment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Clr>
                <a:srgbClr val="CC3399"/>
              </a:buClr>
            </a:pPr>
            <a:r>
              <a:rPr lang="en-US" altLang="zh-CN" sz="3200" b="1" dirty="0" smtClean="0">
                <a:latin typeface="Times New Roman" panose="02020603050405020304" pitchFamily="18" charset="0"/>
              </a:rPr>
              <a:t>fly </a:t>
            </a:r>
            <a:r>
              <a:rPr lang="en-US" altLang="zh-CN" sz="3200" b="1" dirty="0">
                <a:latin typeface="Times New Roman" panose="02020603050405020304" pitchFamily="18" charset="0"/>
              </a:rPr>
              <a:t>rockets to the moon 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 smtClean="0">
                <a:latin typeface="Times New Roman" panose="02020603050405020304" pitchFamily="18" charset="0"/>
              </a:rPr>
              <a:t>live </a:t>
            </a:r>
            <a:r>
              <a:rPr lang="en-US" altLang="zh-CN" sz="3200" b="1" dirty="0">
                <a:latin typeface="Times New Roman" panose="02020603050405020304" pitchFamily="18" charset="0"/>
              </a:rPr>
              <a:t>on a space station        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 smtClean="0">
                <a:latin typeface="Times New Roman" panose="02020603050405020304" pitchFamily="18" charset="0"/>
              </a:rPr>
              <a:t>I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will be</a:t>
            </a:r>
            <a:r>
              <a:rPr lang="en-US" altLang="zh-CN" sz="3200" b="1" dirty="0">
                <a:latin typeface="Times New Roman" panose="02020603050405020304" pitchFamily="18" charset="0"/>
              </a:rPr>
              <a:t> an astronaut.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 smtClean="0">
                <a:latin typeface="Times New Roman" panose="02020603050405020304" pitchFamily="18" charset="0"/>
              </a:rPr>
              <a:t>I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will fly</a:t>
            </a:r>
            <a:r>
              <a:rPr lang="en-US" altLang="zh-CN" sz="3200" b="1" dirty="0">
                <a:latin typeface="Times New Roman" panose="02020603050405020304" pitchFamily="18" charset="0"/>
              </a:rPr>
              <a:t> rockets to the moon.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 smtClean="0">
                <a:latin typeface="Times New Roman" panose="02020603050405020304" pitchFamily="18" charset="0"/>
              </a:rPr>
              <a:t>I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will live</a:t>
            </a:r>
            <a:r>
              <a:rPr lang="en-US" altLang="zh-CN" sz="3200" b="1" dirty="0">
                <a:latin typeface="Times New Roman" panose="02020603050405020304" pitchFamily="18" charset="0"/>
              </a:rPr>
              <a:t> on a space station.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764704"/>
            <a:ext cx="3816424" cy="11703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6470" y="1052736"/>
            <a:ext cx="11640616" cy="541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4500" indent="-444500">
              <a:lnSpc>
                <a:spcPct val="120000"/>
              </a:lnSpc>
            </a:pPr>
            <a:r>
              <a:rPr lang="zh-CN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句型转</a:t>
            </a:r>
            <a:r>
              <a:rPr lang="zh-CN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换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zh-CN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>
              <a:lnSpc>
                <a:spcPct val="12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Peter will wash his car this afternoon.  (</a:t>
            </a:r>
            <a:r>
              <a:rPr lang="zh-CN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改为一般疑问句并补全否定答语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>
              <a:lnSpc>
                <a:spcPct val="120000"/>
              </a:lnSpc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—_______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Peter _______ his car this afternoon?</a:t>
            </a:r>
            <a:endParaRPr lang="zh-CN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>
              <a:lnSpc>
                <a:spcPct val="120000"/>
              </a:lnSpc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—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No, _______ _______.</a:t>
            </a:r>
            <a:endParaRPr lang="zh-CN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>
              <a:lnSpc>
                <a:spcPct val="12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There will be a prize for the winner of the game. (</a:t>
            </a:r>
            <a:r>
              <a:rPr lang="zh-CN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改为一般疑问句并补全肯定答语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>
              <a:lnSpc>
                <a:spcPct val="120000"/>
              </a:lnSpc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—_______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_______ _______ a prize for the winner of the game?</a:t>
            </a:r>
            <a:endParaRPr lang="zh-CN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>
              <a:lnSpc>
                <a:spcPct val="120000"/>
              </a:lnSpc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—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Yes, _______ 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_______.</a:t>
            </a:r>
            <a:endParaRPr lang="zh-CN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188640"/>
            <a:ext cx="3581955" cy="109846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48534" y="2768212"/>
            <a:ext cx="4387425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                 wash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07568" y="3369499"/>
            <a:ext cx="3048000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        won’t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3471" y="5166952"/>
            <a:ext cx="4392487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       there        be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35560" y="5734519"/>
            <a:ext cx="3048000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      will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1344" y="1340768"/>
            <a:ext cx="11856640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4500" indent="-444500">
              <a:lnSpc>
                <a:spcPct val="120000"/>
              </a:lnSpc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Next summer Ann will go to the beach on holiday.  (</a:t>
            </a:r>
            <a:r>
              <a:rPr lang="zh-CN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改为否定句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>
              <a:lnSpc>
                <a:spcPct val="120000"/>
              </a:lnSpc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Next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summer Ann _______ _______ to the beach on holiday.</a:t>
            </a:r>
            <a:endParaRPr lang="zh-CN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>
              <a:lnSpc>
                <a:spcPct val="12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Mrs. Smith will have a baby </a:t>
            </a:r>
            <a:r>
              <a:rPr lang="en-US" altLang="zh-C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few weeks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    (</a:t>
            </a:r>
            <a:r>
              <a:rPr lang="zh-CN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对划线部分提问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>
              <a:lnSpc>
                <a:spcPct val="120000"/>
              </a:lnSpc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_______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_______ Mrs. Smith _______ a baby?</a:t>
            </a:r>
            <a:endParaRPr lang="zh-CN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>
              <a:lnSpc>
                <a:spcPct val="12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I will stay </a:t>
            </a:r>
            <a:r>
              <a:rPr lang="en-US" altLang="zh-C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my aunt’s home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next year.     (</a:t>
            </a:r>
            <a:r>
              <a:rPr lang="zh-CN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对划线部分提问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>
              <a:lnSpc>
                <a:spcPct val="120000"/>
              </a:lnSpc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_______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_______ you _______ next year?</a:t>
            </a:r>
            <a:endParaRPr lang="zh-CN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79776" y="1931698"/>
            <a:ext cx="3048000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won’t         go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5752" y="3068960"/>
            <a:ext cx="6648400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     will                             have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7760" y="4305277"/>
            <a:ext cx="562426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     will                stay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919536" y="2636912"/>
            <a:ext cx="8712968" cy="18651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marL="452755" indent="-4527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75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258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335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418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9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56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134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706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chemeClr val="bg1"/>
                </a:solidFill>
              </a:rPr>
              <a:t>Preview </a:t>
            </a:r>
            <a:r>
              <a:rPr lang="en-US" altLang="zh-CN" b="1" dirty="0">
                <a:solidFill>
                  <a:schemeClr val="bg1"/>
                </a:solidFill>
              </a:rPr>
              <a:t>the passage on page 53.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chemeClr val="bg1"/>
                </a:solidFill>
              </a:rPr>
              <a:t>Talk </a:t>
            </a:r>
            <a:r>
              <a:rPr lang="en-US" altLang="zh-CN" b="1" dirty="0">
                <a:solidFill>
                  <a:schemeClr val="bg1"/>
                </a:solidFill>
              </a:rPr>
              <a:t>about your life now, 10 years ago and 10 years from now.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052736"/>
            <a:ext cx="5415641" cy="13111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980728"/>
            <a:ext cx="6826955" cy="170673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1847528" y="451107"/>
            <a:ext cx="9050179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Write each word in the correct column below.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2503" name="Group 39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00355" y="3630930"/>
          <a:ext cx="11633200" cy="2318667"/>
        </p:xfrm>
        <a:graphic>
          <a:graphicData uri="http://schemas.openxmlformats.org/drawingml/2006/table">
            <a:tbl>
              <a:tblPr/>
              <a:tblGrid>
                <a:gridCol w="3849370"/>
                <a:gridCol w="3144520"/>
                <a:gridCol w="4639310"/>
              </a:tblGrid>
              <a:tr h="647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Jobs 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Transportation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Places to live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7096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2488" name="Text Box 24"/>
          <p:cNvSpPr txBox="1">
            <a:spLocks noChangeArrowheads="1"/>
          </p:cNvSpPr>
          <p:nvPr/>
        </p:nvSpPr>
        <p:spPr bwMode="auto">
          <a:xfrm>
            <a:off x="2563495" y="2075815"/>
            <a:ext cx="8131175" cy="117348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b="1" dirty="0">
                <a:solidFill>
                  <a:srgbClr val="CC00FF"/>
                </a:solidFill>
                <a:latin typeface="Times New Roman" panose="02020603050405020304" pitchFamily="18" charset="0"/>
              </a:rPr>
              <a:t>astronaut</a:t>
            </a:r>
            <a:r>
              <a:rPr lang="en-US" altLang="zh-CN" sz="3200" b="1" dirty="0">
                <a:latin typeface="Times New Roman" panose="02020603050405020304" pitchFamily="18" charset="0"/>
              </a:rPr>
              <a:t>   house   </a:t>
            </a:r>
            <a:r>
              <a:rPr lang="en-US" altLang="zh-CN" sz="3200" b="1" dirty="0">
                <a:solidFill>
                  <a:srgbClr val="CC00FF"/>
                </a:solidFill>
                <a:latin typeface="Times New Roman" panose="02020603050405020304" pitchFamily="18" charset="0"/>
              </a:rPr>
              <a:t>apartment</a:t>
            </a:r>
            <a:r>
              <a:rPr lang="en-US" altLang="zh-CN" sz="3200" b="1" dirty="0">
                <a:latin typeface="Times New Roman" panose="02020603050405020304" pitchFamily="18" charset="0"/>
              </a:rPr>
              <a:t>   train   </a:t>
            </a:r>
            <a:r>
              <a:rPr lang="en-US" altLang="zh-CN" sz="3200" b="1" dirty="0">
                <a:solidFill>
                  <a:srgbClr val="CC00FF"/>
                </a:solidFill>
                <a:latin typeface="Times New Roman" panose="02020603050405020304" pitchFamily="18" charset="0"/>
              </a:rPr>
              <a:t>rocket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CC00FF"/>
                </a:solidFill>
                <a:latin typeface="Times New Roman" panose="02020603050405020304" pitchFamily="18" charset="0"/>
              </a:rPr>
              <a:t>space station    </a:t>
            </a:r>
            <a:r>
              <a:rPr lang="en-US" altLang="zh-CN" sz="3200" b="1" dirty="0">
                <a:latin typeface="Times New Roman" panose="02020603050405020304" pitchFamily="18" charset="0"/>
              </a:rPr>
              <a:t>computer programmer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62491" name="Rectangle 27"/>
          <p:cNvSpPr>
            <a:spLocks noChangeArrowheads="1"/>
          </p:cNvSpPr>
          <p:nvPr/>
        </p:nvSpPr>
        <p:spPr bwMode="auto">
          <a:xfrm>
            <a:off x="1306406" y="4389266"/>
            <a:ext cx="1854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astronaut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2" name="Rectangle 28"/>
          <p:cNvSpPr>
            <a:spLocks noChangeArrowheads="1"/>
          </p:cNvSpPr>
          <p:nvPr/>
        </p:nvSpPr>
        <p:spPr bwMode="auto">
          <a:xfrm>
            <a:off x="8650835" y="4302906"/>
            <a:ext cx="1177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house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3" name="Rectangle 29"/>
          <p:cNvSpPr>
            <a:spLocks noChangeArrowheads="1"/>
          </p:cNvSpPr>
          <p:nvPr/>
        </p:nvSpPr>
        <p:spPr bwMode="auto">
          <a:xfrm>
            <a:off x="8234115" y="4791521"/>
            <a:ext cx="20113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apartment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4" name="Rectangle 30"/>
          <p:cNvSpPr>
            <a:spLocks noChangeArrowheads="1"/>
          </p:cNvSpPr>
          <p:nvPr/>
        </p:nvSpPr>
        <p:spPr bwMode="auto">
          <a:xfrm>
            <a:off x="5400563" y="4388903"/>
            <a:ext cx="1041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train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5" name="Rectangle 31"/>
          <p:cNvSpPr>
            <a:spLocks noChangeArrowheads="1"/>
          </p:cNvSpPr>
          <p:nvPr/>
        </p:nvSpPr>
        <p:spPr bwMode="auto">
          <a:xfrm>
            <a:off x="5272580" y="5114763"/>
            <a:ext cx="12906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rocket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6" name="Rectangle 32"/>
          <p:cNvSpPr>
            <a:spLocks noChangeArrowheads="1"/>
          </p:cNvSpPr>
          <p:nvPr/>
        </p:nvSpPr>
        <p:spPr bwMode="auto">
          <a:xfrm>
            <a:off x="8035677" y="5289527"/>
            <a:ext cx="24082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space station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7" name="Rectangle 33"/>
          <p:cNvSpPr>
            <a:spLocks noChangeArrowheads="1"/>
          </p:cNvSpPr>
          <p:nvPr/>
        </p:nvSpPr>
        <p:spPr bwMode="auto">
          <a:xfrm>
            <a:off x="375285" y="5088890"/>
            <a:ext cx="368427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computer programmer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504" name="AutoShape 40"/>
          <p:cNvSpPr>
            <a:spLocks noChangeArrowheads="1"/>
          </p:cNvSpPr>
          <p:nvPr/>
        </p:nvSpPr>
        <p:spPr bwMode="auto">
          <a:xfrm>
            <a:off x="9096027" y="1422440"/>
            <a:ext cx="1108404" cy="457252"/>
          </a:xfrm>
          <a:prstGeom prst="wedgeRoundRectCallout">
            <a:avLst>
              <a:gd name="adj1" fmla="val 2667"/>
              <a:gd name="adj2" fmla="val 84986"/>
              <a:gd name="adj3" fmla="val 16667"/>
            </a:avLst>
          </a:prstGeom>
          <a:solidFill>
            <a:srgbClr val="FFFFCC"/>
          </a:solidFill>
          <a:ln>
            <a:solidFill>
              <a:srgbClr val="065381"/>
            </a:solidFill>
          </a:ln>
          <a:effectLst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400" b="1" i="1" dirty="0">
                <a:latin typeface="Times New Roman" panose="02020603050405020304" pitchFamily="18" charset="0"/>
              </a:rPr>
              <a:t>n</a:t>
            </a:r>
            <a:r>
              <a:rPr lang="en-US" altLang="zh-CN" sz="2400" b="1" i="1" dirty="0"/>
              <a:t>.</a:t>
            </a:r>
            <a:r>
              <a:rPr lang="zh-CN" altLang="en-US" sz="2400" b="1" dirty="0"/>
              <a:t>火箭</a:t>
            </a:r>
            <a:endParaRPr lang="zh-CN" altLang="en-US" sz="2400" b="1" dirty="0"/>
          </a:p>
        </p:txBody>
      </p:sp>
      <p:sp>
        <p:nvSpPr>
          <p:cNvPr id="62505" name="AutoShape 41"/>
          <p:cNvSpPr>
            <a:spLocks noChangeArrowheads="1"/>
          </p:cNvSpPr>
          <p:nvPr/>
        </p:nvSpPr>
        <p:spPr bwMode="auto">
          <a:xfrm>
            <a:off x="2347587" y="1398654"/>
            <a:ext cx="2704739" cy="504825"/>
          </a:xfrm>
          <a:prstGeom prst="wedgeRoundRectCallout">
            <a:avLst>
              <a:gd name="adj1" fmla="val -33260"/>
              <a:gd name="adj2" fmla="val 77027"/>
              <a:gd name="adj3" fmla="val 16667"/>
            </a:avLst>
          </a:prstGeom>
          <a:solidFill>
            <a:srgbClr val="FFFFCC"/>
          </a:solidFill>
          <a:ln>
            <a:solidFill>
              <a:srgbClr val="065381"/>
            </a:solidFill>
          </a:ln>
          <a:effectLst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400" b="1" i="1" dirty="0">
                <a:latin typeface="Times New Roman" panose="02020603050405020304" pitchFamily="18" charset="0"/>
              </a:rPr>
              <a:t>n.</a:t>
            </a:r>
            <a:r>
              <a:rPr lang="zh-CN" altLang="en-US" sz="2400" b="1" dirty="0">
                <a:latin typeface="Times New Roman" panose="02020603050405020304" pitchFamily="18" charset="0"/>
              </a:rPr>
              <a:t>宇航员；航天员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62506" name="AutoShape 42"/>
          <p:cNvSpPr>
            <a:spLocks noChangeArrowheads="1"/>
          </p:cNvSpPr>
          <p:nvPr/>
        </p:nvSpPr>
        <p:spPr bwMode="auto">
          <a:xfrm>
            <a:off x="5866075" y="1422767"/>
            <a:ext cx="1815590" cy="503237"/>
          </a:xfrm>
          <a:prstGeom prst="wedgeRoundRectCallout">
            <a:avLst>
              <a:gd name="adj1" fmla="val -18389"/>
              <a:gd name="adj2" fmla="val 92903"/>
              <a:gd name="adj3" fmla="val 16667"/>
            </a:avLst>
          </a:prstGeom>
          <a:solidFill>
            <a:srgbClr val="FFFFCC"/>
          </a:solidFill>
          <a:ln>
            <a:solidFill>
              <a:srgbClr val="065381"/>
            </a:solidFill>
          </a:ln>
          <a:effectLst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400" b="1" i="1" dirty="0">
                <a:latin typeface="Times New Roman" panose="02020603050405020304" pitchFamily="18" charset="0"/>
              </a:rPr>
              <a:t>n.</a:t>
            </a:r>
            <a:r>
              <a:rPr lang="zh-CN" altLang="en-US" sz="2400" b="1" dirty="0">
                <a:latin typeface="Times New Roman" panose="02020603050405020304" pitchFamily="18" charset="0"/>
              </a:rPr>
              <a:t>公寓套房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62507" name="AutoShape 43"/>
          <p:cNvSpPr>
            <a:spLocks noChangeArrowheads="1"/>
          </p:cNvSpPr>
          <p:nvPr/>
        </p:nvSpPr>
        <p:spPr bwMode="auto">
          <a:xfrm>
            <a:off x="331470" y="2336800"/>
            <a:ext cx="1925955" cy="1024255"/>
          </a:xfrm>
          <a:prstGeom prst="wedgeRoundRectCallout">
            <a:avLst>
              <a:gd name="adj1" fmla="val 65100"/>
              <a:gd name="adj2" fmla="val 14538"/>
              <a:gd name="adj3" fmla="val 16667"/>
            </a:avLst>
          </a:prstGeom>
          <a:solidFill>
            <a:srgbClr val="FFFFCC"/>
          </a:solidFill>
          <a:ln>
            <a:solidFill>
              <a:srgbClr val="065381"/>
            </a:solidFill>
          </a:ln>
          <a:effectLst/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</a:rPr>
              <a:t>太空站</a:t>
            </a:r>
            <a:r>
              <a:rPr lang="zh-CN" altLang="en-US" sz="2400" b="1" dirty="0">
                <a:latin typeface="Times New Roman" panose="02020603050405020304" pitchFamily="18" charset="0"/>
              </a:rPr>
              <a:t>；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</a:rPr>
              <a:t>宇宙空间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站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24" y="299160"/>
            <a:ext cx="1096477" cy="109647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2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2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2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2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91" grpId="0" bldLvl="0" animBg="1"/>
      <p:bldP spid="62492" grpId="0" bldLvl="0" animBg="1"/>
      <p:bldP spid="62493" grpId="0" bldLvl="0" animBg="1"/>
      <p:bldP spid="62494" grpId="0" bldLvl="0" animBg="1"/>
      <p:bldP spid="62495" grpId="0" bldLvl="0" animBg="1"/>
      <p:bldP spid="62496" grpId="0" bldLvl="0" animBg="1"/>
      <p:bldP spid="62497" grpId="0" bldLvl="0" animBg="1"/>
      <p:bldP spid="62504" grpId="0" bldLvl="0" animBg="1"/>
      <p:bldP spid="62505" grpId="0" bldLvl="0" animBg="1"/>
      <p:bldP spid="62506" grpId="0" bldLvl="0" animBg="1"/>
      <p:bldP spid="6250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61" name="Group 37"/>
          <p:cNvGraphicFramePr>
            <a:graphicFrameLocks noGrp="1"/>
          </p:cNvGraphicFramePr>
          <p:nvPr/>
        </p:nvGraphicFramePr>
        <p:xfrm>
          <a:off x="1415480" y="2030708"/>
          <a:ext cx="9505056" cy="3567684"/>
        </p:xfrm>
        <a:graphic>
          <a:graphicData uri="http://schemas.openxmlformats.org/drawingml/2006/table">
            <a:tbl>
              <a:tblPr/>
              <a:tblGrid>
                <a:gridCol w="2225712"/>
                <a:gridCol w="3852994"/>
                <a:gridCol w="3426350"/>
              </a:tblGrid>
              <a:tr h="647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Jobs 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Transportation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Places to live</a:t>
                      </a:r>
                      <a:endParaRPr kumimoji="0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55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855" name="Text Box 31"/>
          <p:cNvSpPr txBox="1">
            <a:spLocks noChangeArrowheads="1"/>
          </p:cNvSpPr>
          <p:nvPr/>
        </p:nvSpPr>
        <p:spPr bwMode="auto">
          <a:xfrm>
            <a:off x="1415478" y="1012231"/>
            <a:ext cx="9721081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chemeClr val="tx1"/>
                </a:solidFill>
              </a:rPr>
              <a:t>Think of </a:t>
            </a:r>
            <a:r>
              <a:rPr lang="en-US" altLang="zh-CN" sz="3200" b="1" dirty="0">
                <a:solidFill>
                  <a:srgbClr val="FF0000"/>
                </a:solidFill>
              </a:rPr>
              <a:t>other words</a:t>
            </a:r>
            <a:r>
              <a:rPr lang="en-US" altLang="zh-CN" sz="3200" b="1" dirty="0">
                <a:solidFill>
                  <a:schemeClr val="tx1"/>
                </a:solidFill>
              </a:rPr>
              <a:t> and write them in the chart.</a:t>
            </a:r>
            <a:endParaRPr lang="en-US" altLang="zh-CN" sz="3200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78" y="837077"/>
            <a:ext cx="1083101" cy="10831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31504" y="2564904"/>
            <a:ext cx="1774190" cy="3044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cook</a:t>
            </a:r>
            <a:endParaRPr lang="en-US" altLang="zh-CN" sz="32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driver</a:t>
            </a:r>
            <a:endParaRPr lang="en-US" altLang="zh-CN" sz="32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</a:t>
            </a:r>
            <a:endParaRPr lang="en-US" altLang="zh-CN" sz="32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</a:t>
            </a:r>
            <a:endParaRPr lang="en-US" altLang="zh-CN" sz="32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…P41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71864" y="2564904"/>
            <a:ext cx="160973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</a:t>
            </a:r>
            <a:endParaRPr lang="en-US" altLang="zh-CN" sz="32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  <a:endParaRPr lang="en-US" altLang="zh-CN" sz="32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subway</a:t>
            </a:r>
            <a:endParaRPr lang="en-US" altLang="zh-CN" sz="32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</a:t>
            </a:r>
            <a:endParaRPr lang="en-US" altLang="zh-CN" sz="32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84232" y="2701135"/>
            <a:ext cx="1756410" cy="3044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endParaRPr lang="en-US" altLang="zh-CN" sz="32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farm</a:t>
            </a:r>
            <a:endParaRPr lang="en-US" altLang="zh-CN" sz="32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hotel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bedroom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5"/>
          <p:cNvSpPr txBox="1">
            <a:spLocks noChangeArrowheads="1"/>
          </p:cNvSpPr>
          <p:nvPr/>
        </p:nvSpPr>
        <p:spPr bwMode="auto">
          <a:xfrm>
            <a:off x="3469005" y="3824605"/>
            <a:ext cx="7636510" cy="2249170"/>
          </a:xfrm>
          <a:prstGeom prst="rect">
            <a:avLst/>
          </a:prstGeom>
          <a:noFill/>
          <a:ln w="19050">
            <a:solidFill>
              <a:srgbClr val="0FC6DB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3000" b="1" dirty="0" smtClean="0">
                <a:cs typeface="Times New Roman" panose="02020603050405020304" pitchFamily="18" charset="0"/>
              </a:rPr>
              <a:t>—What are </a:t>
            </a:r>
            <a:r>
              <a:rPr lang="en-US" altLang="zh-CN" sz="3000" b="1" dirty="0" smtClean="0">
                <a:cs typeface="Times New Roman" panose="02020603050405020304" pitchFamily="18" charset="0"/>
                <a:sym typeface="+mn-ea"/>
              </a:rPr>
              <a:t>Alexis and Joe </a:t>
            </a:r>
            <a:r>
              <a:rPr lang="en-US" altLang="zh-CN" sz="3000" b="1" dirty="0" smtClean="0">
                <a:cs typeface="Times New Roman" panose="02020603050405020304" pitchFamily="18" charset="0"/>
              </a:rPr>
              <a:t>doing?</a:t>
            </a:r>
            <a:endParaRPr lang="en-US" altLang="zh-CN" sz="3000" b="1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—They’re talking.</a:t>
            </a:r>
            <a:endParaRPr lang="en-US" altLang="zh-CN" sz="3000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indent="-457200" algn="l" eaLnBrk="1" hangingPunct="1">
              <a:lnSpc>
                <a:spcPct val="12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3000" b="1" dirty="0" smtClean="0">
                <a:cs typeface="Times New Roman" panose="02020603050405020304" pitchFamily="18" charset="0"/>
                <a:sym typeface="+mn-ea"/>
              </a:rPr>
              <a:t>—What does Job want to be in the future?</a:t>
            </a:r>
            <a:endParaRPr lang="en-US" altLang="zh-CN" sz="3000" b="1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20000"/>
              </a:lnSpc>
              <a:buClrTx/>
              <a:buSzTx/>
              <a:buNone/>
            </a:pPr>
            <a:r>
              <a:rPr lang="en-US" altLang="zh-CN" sz="3000" b="1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     —He wants to be an astronaut in a rocket.</a:t>
            </a:r>
            <a:endParaRPr lang="en-US" altLang="zh-CN" sz="3000" b="1" dirty="0" smtClean="0">
              <a:solidFill>
                <a:srgbClr val="FF0000"/>
              </a:solidFill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421380" y="692150"/>
            <a:ext cx="7560310" cy="3131820"/>
            <a:chOff x="3393123" y="2497468"/>
            <a:chExt cx="5395607" cy="389066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4" r="32022"/>
            <a:stretch>
              <a:fillRect/>
            </a:stretch>
          </p:blipFill>
          <p:spPr>
            <a:xfrm>
              <a:off x="6964548" y="2497468"/>
              <a:ext cx="1824182" cy="38906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2" r="33064"/>
            <a:stretch>
              <a:fillRect/>
            </a:stretch>
          </p:blipFill>
          <p:spPr>
            <a:xfrm>
              <a:off x="5238613" y="2497468"/>
              <a:ext cx="1714775" cy="388843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63" r="29525"/>
            <a:stretch>
              <a:fillRect/>
            </a:stretch>
          </p:blipFill>
          <p:spPr>
            <a:xfrm>
              <a:off x="3393123" y="2497468"/>
              <a:ext cx="1834330" cy="3888432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" y="-99060"/>
            <a:ext cx="2224405" cy="10737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351936" y="95906"/>
            <a:ext cx="6510115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3200" b="1" dirty="0">
                <a:solidFill>
                  <a:srgbClr val="0000FF"/>
                </a:solidFill>
              </a:rPr>
              <a:t>Look at the pictures and </a:t>
            </a:r>
            <a:r>
              <a:rPr lang="en-US" altLang="zh-CN" sz="3200" b="1" dirty="0" smtClean="0">
                <a:solidFill>
                  <a:srgbClr val="0000FF"/>
                </a:solidFill>
              </a:rPr>
              <a:t>predict</a:t>
            </a:r>
            <a:r>
              <a:rPr lang="en-US" altLang="zh-CN" sz="3200" b="1" dirty="0">
                <a:solidFill>
                  <a:srgbClr val="0000FF"/>
                </a:solidFill>
              </a:rPr>
              <a:t>.</a:t>
            </a:r>
            <a:endParaRPr lang="en-US" altLang="zh-CN" sz="3200" b="1" dirty="0">
              <a:solidFill>
                <a:srgbClr val="0000FF"/>
              </a:solidFill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172085" y="981075"/>
            <a:ext cx="3074670" cy="1572895"/>
          </a:xfrm>
          <a:prstGeom prst="wedgeRoundRectCallout">
            <a:avLst>
              <a:gd name="adj1" fmla="val 66893"/>
              <a:gd name="adj2" fmla="val -1544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457200" indent="-457200" algn="l">
              <a:buFont typeface="Wingdings" panose="05000000000000000000" charset="0"/>
              <a:buChar char="Ø"/>
            </a:pP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—What’s this?</a:t>
            </a:r>
            <a:endParaRPr lang="en-US" altLang="zh-CN" sz="2800" b="1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—It’s a picture</a:t>
            </a: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of Job before.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800" b="1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9380" y="6002020"/>
            <a:ext cx="1205738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rgbClr val="00B050"/>
                </a:solidFill>
                <a:cs typeface="Times New Roman" panose="02020603050405020304" pitchFamily="18" charset="0"/>
              </a:rPr>
              <a:t>The conversations maybe talk about Job’s lives 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before</a:t>
            </a:r>
            <a:r>
              <a:rPr lang="en-US" altLang="zh-CN" sz="2800" b="1" dirty="0">
                <a:solidFill>
                  <a:srgbClr val="00B050"/>
                </a:solidFill>
                <a:cs typeface="Times New Roman" panose="02020603050405020304" pitchFamily="18" charset="0"/>
              </a:rPr>
              <a:t>, 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now</a:t>
            </a:r>
            <a:r>
              <a:rPr lang="en-US" altLang="zh-CN" sz="2800" b="1" dirty="0">
                <a:solidFill>
                  <a:srgbClr val="00B050"/>
                </a:solidFill>
                <a:cs typeface="Times New Roman" panose="02020603050405020304" pitchFamily="18" charset="0"/>
              </a:rPr>
              <a:t> and 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in the future</a:t>
            </a:r>
            <a:r>
              <a:rPr lang="en-US" altLang="zh-CN" sz="2800" b="1" dirty="0">
                <a:solidFill>
                  <a:srgbClr val="00B050"/>
                </a:solidFill>
                <a:cs typeface="Times New Roman" panose="02020603050405020304" pitchFamily="18" charset="0"/>
              </a:rPr>
              <a:t>.</a:t>
            </a:r>
            <a:endParaRPr lang="en-US" altLang="zh-CN" sz="2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4" r="32022"/>
          <a:stretch>
            <a:fillRect/>
          </a:stretch>
        </p:blipFill>
        <p:spPr>
          <a:xfrm>
            <a:off x="7940516" y="2504399"/>
            <a:ext cx="1872208" cy="39930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2" r="33064"/>
          <a:stretch>
            <a:fillRect/>
          </a:stretch>
        </p:blipFill>
        <p:spPr>
          <a:xfrm>
            <a:off x="4806465" y="2504399"/>
            <a:ext cx="1714775" cy="3888432"/>
          </a:xfrm>
          <a:prstGeom prst="rect">
            <a:avLst/>
          </a:prstGeom>
        </p:spPr>
      </p:pic>
      <p:sp>
        <p:nvSpPr>
          <p:cNvPr id="13316" name="Text Box 5"/>
          <p:cNvSpPr txBox="1">
            <a:spLocks noChangeArrowheads="1"/>
          </p:cNvSpPr>
          <p:nvPr/>
        </p:nvSpPr>
        <p:spPr bwMode="auto">
          <a:xfrm>
            <a:off x="1298457" y="1704797"/>
            <a:ext cx="10140031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Listen to Alexis and Joe. Number the pictures [1-3].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6435025" y="5653575"/>
            <a:ext cx="512763" cy="683264"/>
          </a:xfrm>
          <a:prstGeom prst="rect">
            <a:avLst/>
          </a:prstGeom>
          <a:solidFill>
            <a:srgbClr val="9900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3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9682914" y="5709567"/>
            <a:ext cx="503237" cy="683264"/>
          </a:xfrm>
          <a:prstGeom prst="rect">
            <a:avLst/>
          </a:prstGeom>
          <a:solidFill>
            <a:srgbClr val="9900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>
                <a:solidFill>
                  <a:schemeClr val="bg1"/>
                </a:solidFill>
              </a:rPr>
              <a:t>1</a:t>
            </a:r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641351"/>
            <a:ext cx="825451" cy="8254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29525"/>
          <a:stretch>
            <a:fillRect/>
          </a:stretch>
        </p:blipFill>
        <p:spPr>
          <a:xfrm>
            <a:off x="1813398" y="2504399"/>
            <a:ext cx="1834330" cy="3888432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3496712" y="5600160"/>
            <a:ext cx="576263" cy="683264"/>
          </a:xfrm>
          <a:prstGeom prst="rect">
            <a:avLst/>
          </a:prstGeom>
          <a:solidFill>
            <a:srgbClr val="9900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2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432427"/>
            <a:ext cx="4327882" cy="1162963"/>
          </a:xfrm>
          <a:prstGeom prst="rect">
            <a:avLst/>
          </a:prstGeom>
        </p:spPr>
      </p:pic>
      <p:pic>
        <p:nvPicPr>
          <p:cNvPr id="7" name="Section B 1c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120" y="2388061"/>
            <a:ext cx="1024880" cy="10248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151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10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4" grpId="0" bldLvl="0" animBg="1"/>
      <p:bldP spid="15" grpId="0" bldLvl="0" animBg="1"/>
      <p:bldP spid="1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5"/>
          <p:cNvSpPr txBox="1">
            <a:spLocks noChangeArrowheads="1"/>
          </p:cNvSpPr>
          <p:nvPr/>
        </p:nvSpPr>
        <p:spPr bwMode="auto">
          <a:xfrm>
            <a:off x="1559560" y="1052830"/>
            <a:ext cx="1021778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u="sng" dirty="0">
                <a:solidFill>
                  <a:schemeClr val="tx1"/>
                </a:solidFill>
                <a:latin typeface="Arial" panose="020B0604020202020204" pitchFamily="34" charset="0"/>
              </a:rPr>
              <a:t>Listen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 again. 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u="sng" dirty="0">
                <a:solidFill>
                  <a:schemeClr val="tx1"/>
                </a:solidFill>
                <a:latin typeface="Arial" panose="020B0604020202020204" pitchFamily="34" charset="0"/>
              </a:rPr>
              <a:t>Fill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 in the blanks with the correct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verbs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 in the box. 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95" y="1196555"/>
            <a:ext cx="935756" cy="935756"/>
          </a:xfrm>
          <a:prstGeom prst="rect">
            <a:avLst/>
          </a:prstGeom>
        </p:spPr>
      </p:pic>
      <p:sp>
        <p:nvSpPr>
          <p:cNvPr id="18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30935" y="2940685"/>
            <a:ext cx="4236085" cy="167259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000" b="1" dirty="0">
                <a:solidFill>
                  <a:schemeClr val="tx1"/>
                </a:solidFill>
              </a:rPr>
              <a:t>am,  </a:t>
            </a:r>
            <a:r>
              <a:rPr lang="en-US" altLang="zh-CN" sz="3000" b="1" dirty="0" smtClean="0">
                <a:solidFill>
                  <a:schemeClr val="tx1"/>
                </a:solidFill>
              </a:rPr>
              <a:t>live</a:t>
            </a:r>
            <a:r>
              <a:rPr lang="en-US" altLang="zh-CN" sz="3000" b="1" dirty="0">
                <a:solidFill>
                  <a:schemeClr val="tx1"/>
                </a:solidFill>
              </a:rPr>
              <a:t>,  work</a:t>
            </a:r>
            <a:endParaRPr lang="en-US" altLang="zh-CN" sz="30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000" b="1" dirty="0">
                <a:solidFill>
                  <a:srgbClr val="FF0000"/>
                </a:solidFill>
              </a:rPr>
              <a:t>lived,  </a:t>
            </a:r>
            <a:r>
              <a:rPr lang="en-US" altLang="zh-CN" sz="3000" b="1" dirty="0" smtClean="0">
                <a:solidFill>
                  <a:srgbClr val="FF0000"/>
                </a:solidFill>
              </a:rPr>
              <a:t>took</a:t>
            </a:r>
            <a:endParaRPr lang="en-US" altLang="zh-CN" sz="30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000" b="1" dirty="0" smtClean="0">
                <a:solidFill>
                  <a:srgbClr val="0000FF"/>
                </a:solidFill>
              </a:rPr>
              <a:t>will </a:t>
            </a:r>
            <a:r>
              <a:rPr lang="en-US" altLang="zh-CN" sz="3000" b="1" dirty="0">
                <a:solidFill>
                  <a:srgbClr val="0000FF"/>
                </a:solidFill>
              </a:rPr>
              <a:t>be,  </a:t>
            </a:r>
            <a:r>
              <a:rPr lang="en-US" altLang="zh-CN" sz="3000" b="1" dirty="0" smtClean="0">
                <a:solidFill>
                  <a:srgbClr val="0000FF"/>
                </a:solidFill>
              </a:rPr>
              <a:t>will </a:t>
            </a:r>
            <a:r>
              <a:rPr lang="en-US" altLang="zh-CN" sz="3000" b="1" dirty="0">
                <a:solidFill>
                  <a:srgbClr val="0000FF"/>
                </a:solidFill>
              </a:rPr>
              <a:t>live,  </a:t>
            </a:r>
            <a:r>
              <a:rPr lang="en-US" altLang="zh-CN" sz="3000" b="1" dirty="0" smtClean="0">
                <a:solidFill>
                  <a:srgbClr val="0000FF"/>
                </a:solidFill>
              </a:rPr>
              <a:t>will </a:t>
            </a:r>
            <a:r>
              <a:rPr lang="en-US" altLang="zh-CN" sz="3000" b="1" dirty="0">
                <a:solidFill>
                  <a:srgbClr val="0000FF"/>
                </a:solidFill>
              </a:rPr>
              <a:t>fly</a:t>
            </a:r>
            <a:r>
              <a:rPr lang="en-US" altLang="zh-CN" b="1" dirty="0"/>
              <a:t> </a:t>
            </a:r>
            <a:endParaRPr lang="en-US" altLang="zh-CN" b="1" dirty="0"/>
          </a:p>
        </p:txBody>
      </p:sp>
      <p:sp>
        <p:nvSpPr>
          <p:cNvPr id="3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20055" y="2924810"/>
            <a:ext cx="5534660" cy="167259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3000" b="1" dirty="0"/>
              <a:t>动词原形</a:t>
            </a:r>
            <a:r>
              <a:rPr lang="en-US" altLang="zh-CN" sz="3000" b="1" dirty="0"/>
              <a:t>—</a:t>
            </a:r>
            <a:r>
              <a:rPr lang="zh-CN" altLang="en-US" sz="3000" b="1" dirty="0"/>
              <a:t>一般现在时</a:t>
            </a:r>
            <a:endParaRPr lang="zh-CN" altLang="en-US" sz="3000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3000" b="1" dirty="0">
                <a:solidFill>
                  <a:srgbClr val="FF0000"/>
                </a:solidFill>
              </a:rPr>
              <a:t>动词过去式</a:t>
            </a:r>
            <a:r>
              <a:rPr lang="en-US" altLang="zh-CN" sz="3000" b="1" dirty="0">
                <a:solidFill>
                  <a:srgbClr val="FF0000"/>
                </a:solidFill>
              </a:rPr>
              <a:t>—</a:t>
            </a:r>
            <a:r>
              <a:rPr lang="zh-CN" altLang="en-US" sz="3000" b="1" dirty="0">
                <a:solidFill>
                  <a:srgbClr val="FF0000"/>
                </a:solidFill>
              </a:rPr>
              <a:t>一般过去时</a:t>
            </a:r>
            <a:endParaRPr lang="zh-CN" altLang="en-US" sz="30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000" b="1" dirty="0" smtClean="0">
                <a:solidFill>
                  <a:srgbClr val="0000FF"/>
                </a:solidFill>
              </a:rPr>
              <a:t>will+</a:t>
            </a:r>
            <a:r>
              <a:rPr lang="zh-CN" altLang="en-US" sz="3000" b="1" dirty="0" smtClean="0">
                <a:solidFill>
                  <a:srgbClr val="0000FF"/>
                </a:solidFill>
              </a:rPr>
              <a:t>动词原形</a:t>
            </a:r>
            <a:r>
              <a:rPr lang="en-US" altLang="zh-CN" b="1" dirty="0">
                <a:solidFill>
                  <a:srgbClr val="0000FF"/>
                </a:solidFill>
              </a:rPr>
              <a:t> —</a:t>
            </a:r>
            <a:r>
              <a:rPr lang="zh-CN" altLang="en-US" b="1" dirty="0">
                <a:solidFill>
                  <a:srgbClr val="0000FF"/>
                </a:solidFill>
              </a:rPr>
              <a:t>一般将来时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42356" y="1589260"/>
            <a:ext cx="9689740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2755" indent="-4527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75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258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335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418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9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56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134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706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1. I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 </a:t>
            </a:r>
            <a:r>
              <a:rPr lang="en-US" altLang="zh-CN" b="1" dirty="0">
                <a:cs typeface="Times New Roman" panose="02020603050405020304" pitchFamily="18" charset="0"/>
              </a:rPr>
              <a:t>in an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 apartment </a:t>
            </a:r>
            <a:r>
              <a:rPr lang="en-US" altLang="zh-CN" b="1" dirty="0">
                <a:solidFill>
                  <a:srgbClr val="00B050"/>
                </a:solidFill>
                <a:cs typeface="Times New Roman" panose="02020603050405020304" pitchFamily="18" charset="0"/>
              </a:rPr>
              <a:t>across the street from here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2. I _____ near here.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3. I </a:t>
            </a:r>
            <a:r>
              <a:rPr lang="en-US" altLang="zh-CN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_____ 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a computer programmer.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4. We _____ in a house in the country. </a:t>
            </a:r>
            <a:r>
              <a:rPr lang="en-US" altLang="zh-CN" b="1" dirty="0">
                <a:cs typeface="Times New Roman" panose="02020603050405020304" pitchFamily="18" charset="0"/>
              </a:rPr>
              <a:t> 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548158" y="1607622"/>
            <a:ext cx="10795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live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1769205" y="3350074"/>
            <a:ext cx="12239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lived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482923" y="2774569"/>
            <a:ext cx="10795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am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1367976" y="2183127"/>
            <a:ext cx="143986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work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3359785" y="116840"/>
            <a:ext cx="4236085" cy="167259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000" b="1" dirty="0">
                <a:solidFill>
                  <a:srgbClr val="00B050"/>
                </a:solidFill>
              </a:rPr>
              <a:t>am</a:t>
            </a:r>
            <a:r>
              <a:rPr lang="en-US" altLang="zh-CN" sz="3000" b="1" dirty="0"/>
              <a:t>, </a:t>
            </a:r>
            <a:r>
              <a:rPr lang="en-US" altLang="zh-CN" sz="3000" b="1" dirty="0">
                <a:solidFill>
                  <a:srgbClr val="0000FF"/>
                </a:solidFill>
              </a:rPr>
              <a:t> </a:t>
            </a:r>
            <a:r>
              <a:rPr lang="en-US" altLang="zh-CN" sz="3000" b="1" dirty="0" smtClean="0">
                <a:solidFill>
                  <a:srgbClr val="0000FF"/>
                </a:solidFill>
              </a:rPr>
              <a:t>live</a:t>
            </a:r>
            <a:r>
              <a:rPr lang="en-US" altLang="zh-CN" sz="3000" b="1" dirty="0"/>
              <a:t>,  work</a:t>
            </a:r>
            <a:endParaRPr lang="en-US" altLang="zh-CN" sz="3000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000" b="1" dirty="0">
                <a:solidFill>
                  <a:srgbClr val="0000FF"/>
                </a:solidFill>
              </a:rPr>
              <a:t>lived</a:t>
            </a:r>
            <a:r>
              <a:rPr lang="en-US" altLang="zh-CN" sz="3000" b="1" dirty="0"/>
              <a:t>,  </a:t>
            </a:r>
            <a:r>
              <a:rPr lang="en-US" altLang="zh-CN" sz="3000" b="1" dirty="0" smtClean="0"/>
              <a:t>took</a:t>
            </a:r>
            <a:r>
              <a:rPr lang="en-US" altLang="zh-CN" sz="3000" b="1" dirty="0"/>
              <a:t>, </a:t>
            </a:r>
            <a:endParaRPr lang="en-US" altLang="zh-CN" sz="3000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000" b="1" dirty="0" smtClean="0"/>
              <a:t>will </a:t>
            </a:r>
            <a:r>
              <a:rPr lang="en-US" altLang="zh-CN" sz="3000" b="1" dirty="0">
                <a:solidFill>
                  <a:srgbClr val="00B050"/>
                </a:solidFill>
              </a:rPr>
              <a:t>be</a:t>
            </a:r>
            <a:r>
              <a:rPr lang="en-US" altLang="zh-CN" sz="3000" b="1" dirty="0"/>
              <a:t>,  </a:t>
            </a:r>
            <a:r>
              <a:rPr lang="en-US" altLang="zh-CN" sz="3000" b="1" dirty="0" smtClean="0">
                <a:solidFill>
                  <a:srgbClr val="0000FF"/>
                </a:solidFill>
              </a:rPr>
              <a:t>will</a:t>
            </a:r>
            <a:r>
              <a:rPr lang="en-US" altLang="zh-CN" sz="3000" b="1" dirty="0" smtClean="0"/>
              <a:t> </a:t>
            </a:r>
            <a:r>
              <a:rPr lang="en-US" altLang="zh-CN" sz="3000" b="1" dirty="0">
                <a:solidFill>
                  <a:srgbClr val="0000FF"/>
                </a:solidFill>
              </a:rPr>
              <a:t>live</a:t>
            </a:r>
            <a:r>
              <a:rPr lang="en-US" altLang="zh-CN" sz="3000" b="1" dirty="0"/>
              <a:t>,  </a:t>
            </a:r>
            <a:r>
              <a:rPr lang="en-US" altLang="zh-CN" sz="3000" b="1" dirty="0" smtClean="0"/>
              <a:t>will </a:t>
            </a:r>
            <a:r>
              <a:rPr lang="en-US" altLang="zh-CN" sz="3000" b="1" dirty="0"/>
              <a:t>fly</a:t>
            </a:r>
            <a:r>
              <a:rPr lang="en-US" altLang="zh-CN" b="1" dirty="0"/>
              <a:t> </a:t>
            </a:r>
            <a:endParaRPr lang="en-US" altLang="zh-CN" b="1" dirty="0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24263" y="4063679"/>
            <a:ext cx="6264696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5. I _____ the train to school.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6. I _______ a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n astronaut.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7. I </a:t>
            </a:r>
            <a:r>
              <a:rPr lang="en-US" altLang="zh-CN" b="1" dirty="0">
                <a:solidFill>
                  <a:srgbClr val="00B050"/>
                </a:solidFill>
                <a:cs typeface="Times New Roman" panose="02020603050405020304" pitchFamily="18" charset="0"/>
              </a:rPr>
              <a:t>_______ rockets to the moon</a:t>
            </a:r>
            <a:r>
              <a:rPr lang="en-US" altLang="zh-CN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8. I ____</a:t>
            </a:r>
            <a:r>
              <a:rPr lang="en-US" altLang="zh-CN" b="1" dirty="0">
                <a:solidFill>
                  <a:srgbClr val="00B050"/>
                </a:solidFill>
                <a:cs typeface="Times New Roman" panose="02020603050405020304" pitchFamily="18" charset="0"/>
              </a:rPr>
              <a:t>___ on a space station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cs typeface="Times New Roman" panose="02020603050405020304" pitchFamily="18" charset="0"/>
              </a:rPr>
              <a:t>  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439652" y="4063679"/>
            <a:ext cx="15462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took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384884" y="4660111"/>
            <a:ext cx="165576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will be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343400" y="5822098"/>
            <a:ext cx="20161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will live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343400" y="5233986"/>
            <a:ext cx="18002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will fly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Section B 1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117" y="332642"/>
            <a:ext cx="1046984" cy="104698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154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  <p:bldP spid="8" grpId="0"/>
      <p:bldP spid="9" grpId="0"/>
      <p:bldP spid="17" grpId="0"/>
      <p:bldP spid="12" grpId="0"/>
      <p:bldP spid="13" grpId="0"/>
      <p:bldP spid="14" grpId="0"/>
      <p:bldP spid="15" grpId="0"/>
    </p:bldLst>
  </p:timing>
</p:sld>
</file>

<file path=ppt/tags/tag1.xml><?xml version="1.0" encoding="utf-8"?>
<p:tagLst xmlns:p="http://schemas.openxmlformats.org/presentationml/2006/main">
  <p:tag name="TABLE_ENDDRAG_ORIGIN_RECT" val="848*182"/>
  <p:tag name="TABLE_ENDDRAG_RECT" val="23*285*848*182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commondata" val="eyJoZGlkIjoiNDM4NDRhZjIyZDUyMzExNjg0NmQ2NTc2MzhlMmQ2ZTYifQ=="/>
</p:tagLst>
</file>

<file path=ppt/theme/theme1.xml><?xml version="1.0" encoding="utf-8"?>
<a:theme xmlns:a="http://schemas.openxmlformats.org/drawingml/2006/main" name="1_默认设计模板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lnSpc>
            <a:spcPct val="120000"/>
          </a:lnSpc>
          <a:defRPr b="1" dirty="0">
            <a:cs typeface="Times New Roman" panose="02020603050405020304" pitchFamily="18" charset="0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5020</Words>
  <Application>WPS 演示</Application>
  <PresentationFormat>宽屏</PresentationFormat>
  <Paragraphs>270</Paragraphs>
  <Slides>29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Times New Roman</vt:lpstr>
      <vt:lpstr>Wingdings</vt:lpstr>
      <vt:lpstr>微软雅黑</vt:lpstr>
      <vt:lpstr>Arial Unicode MS</vt:lpstr>
      <vt:lpstr>Calibri Light</vt:lpstr>
      <vt:lpstr>Calibri</vt:lpstr>
      <vt:lpstr>黑体</vt:lpstr>
      <vt:lpstr>1_默认设计模板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/>
  <cp:lastModifiedBy>Administrator</cp:lastModifiedBy>
  <cp:revision>529</cp:revision>
  <dcterms:created xsi:type="dcterms:W3CDTF">2013-03-17T02:35:00Z</dcterms:created>
  <dcterms:modified xsi:type="dcterms:W3CDTF">2024-11-21T06:05:57Z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FE19D81D8E984C0881BBA6A3FA43C504_12</vt:lpwstr>
  </property>
  <property fmtid="{D5CDD505-2E9C-101B-9397-08002B2CF9AE}" pid="3" name="KSOProductBuildVer">
    <vt:lpwstr>2052-12.1.0.18912</vt:lpwstr>
  </property>
</Properties>
</file>